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66" r:id="rId4"/>
    <p:sldId id="259" r:id="rId5"/>
    <p:sldId id="299" r:id="rId6"/>
    <p:sldId id="272" r:id="rId7"/>
    <p:sldId id="300" r:id="rId8"/>
    <p:sldId id="267" r:id="rId9"/>
    <p:sldId id="268" r:id="rId10"/>
    <p:sldId id="281" r:id="rId11"/>
    <p:sldId id="274" r:id="rId12"/>
    <p:sldId id="275" r:id="rId13"/>
    <p:sldId id="276" r:id="rId14"/>
    <p:sldId id="277" r:id="rId15"/>
    <p:sldId id="285" r:id="rId16"/>
    <p:sldId id="269" r:id="rId17"/>
    <p:sldId id="273" r:id="rId18"/>
    <p:sldId id="278" r:id="rId19"/>
    <p:sldId id="286" r:id="rId20"/>
    <p:sldId id="287" r:id="rId21"/>
    <p:sldId id="288" r:id="rId22"/>
    <p:sldId id="279" r:id="rId23"/>
    <p:sldId id="289" r:id="rId24"/>
    <p:sldId id="295" r:id="rId25"/>
    <p:sldId id="280" r:id="rId26"/>
    <p:sldId id="292" r:id="rId27"/>
    <p:sldId id="293" r:id="rId28"/>
    <p:sldId id="294" r:id="rId29"/>
    <p:sldId id="297" r:id="rId30"/>
    <p:sldId id="296" r:id="rId31"/>
    <p:sldId id="29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D0068-6E82-4B66-A126-3ACDC665E45F}" type="datetimeFigureOut">
              <a:rPr lang="tr-TR" smtClean="0"/>
              <a:t>16.03.2021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BC5DE-5958-40B9-A5F0-CBBF3DD48676}" type="slidenum">
              <a:rPr lang="tr-TR" smtClean="0"/>
              <a:t>‹#›</a:t>
            </a:fld>
            <a:endParaRPr lang="tr-TR"/>
          </a:p>
        </p:txBody>
      </p:sp>
    </p:spTree>
    <p:extLst>
      <p:ext uri="{BB962C8B-B14F-4D97-AF65-F5344CB8AC3E}">
        <p14:creationId xmlns:p14="http://schemas.microsoft.com/office/powerpoint/2010/main" val="289488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12BC5DE-5958-40B9-A5F0-CBBF3DD48676}" type="slidenum">
              <a:rPr lang="tr-TR" smtClean="0"/>
              <a:t>19</a:t>
            </a:fld>
            <a:endParaRPr lang="tr-TR"/>
          </a:p>
        </p:txBody>
      </p:sp>
    </p:spTree>
    <p:extLst>
      <p:ext uri="{BB962C8B-B14F-4D97-AF65-F5344CB8AC3E}">
        <p14:creationId xmlns:p14="http://schemas.microsoft.com/office/powerpoint/2010/main" val="9987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477B453-B488-4A03-9474-9224EA5EA134}" type="datetimeFigureOut">
              <a:rPr lang="tr-TR" smtClean="0"/>
              <a:t>16.03.2021</a:t>
            </a:fld>
            <a:endParaRPr lang="tr-T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tr-T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E4B24F4-B161-4CD5-817F-6214FC8D08EC}" type="slidenum">
              <a:rPr lang="tr-TR" smtClean="0"/>
              <a:t>‹#›</a:t>
            </a:fld>
            <a:endParaRPr lang="tr-TR"/>
          </a:p>
        </p:txBody>
      </p:sp>
    </p:spTree>
    <p:extLst>
      <p:ext uri="{BB962C8B-B14F-4D97-AF65-F5344CB8AC3E}">
        <p14:creationId xmlns:p14="http://schemas.microsoft.com/office/powerpoint/2010/main" val="60337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477B453-B488-4A03-9474-9224EA5EA134}" type="datetimeFigureOut">
              <a:rPr lang="tr-TR" smtClean="0"/>
              <a:t>16.03.2021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81760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477B453-B488-4A03-9474-9224EA5EA134}" type="datetimeFigureOut">
              <a:rPr lang="tr-TR" smtClean="0"/>
              <a:t>16.03.2021</a:t>
            </a:fld>
            <a:endParaRPr lang="tr-TR"/>
          </a:p>
        </p:txBody>
      </p:sp>
      <p:sp>
        <p:nvSpPr>
          <p:cNvPr id="5" name="Footer Placeholder 4"/>
          <p:cNvSpPr>
            <a:spLocks noGrp="1"/>
          </p:cNvSpPr>
          <p:nvPr>
            <p:ph type="ftr" sz="quarter" idx="11"/>
          </p:nvPr>
        </p:nvSpPr>
        <p:spPr>
          <a:xfrm>
            <a:off x="774923" y="5951811"/>
            <a:ext cx="7896279" cy="365125"/>
          </a:xfrm>
        </p:spPr>
        <p:txBody>
          <a:bodyPr/>
          <a:lstStyle/>
          <a:p>
            <a:endParaRPr lang="tr-T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E4B24F4-B161-4CD5-817F-6214FC8D08EC}" type="slidenum">
              <a:rPr lang="tr-TR" smtClean="0"/>
              <a:t>‹#›</a:t>
            </a:fld>
            <a:endParaRPr lang="tr-TR"/>
          </a:p>
        </p:txBody>
      </p:sp>
    </p:spTree>
    <p:extLst>
      <p:ext uri="{BB962C8B-B14F-4D97-AF65-F5344CB8AC3E}">
        <p14:creationId xmlns:p14="http://schemas.microsoft.com/office/powerpoint/2010/main" val="57051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477B453-B488-4A03-9474-9224EA5EA134}" type="datetimeFigureOut">
              <a:rPr lang="tr-TR" smtClean="0"/>
              <a:t>16.03.2021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558300" y="5956137"/>
            <a:ext cx="1052508" cy="365125"/>
          </a:xfrm>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315500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477B453-B488-4A03-9474-9224EA5EA134}" type="datetimeFigureOut">
              <a:rPr lang="tr-TR" smtClean="0"/>
              <a:t>16.03.2021</a:t>
            </a:fld>
            <a:endParaRPr lang="tr-T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E4B24F4-B161-4CD5-817F-6214FC8D08EC}" type="slidenum">
              <a:rPr lang="tr-TR" smtClean="0"/>
              <a:t>‹#›</a:t>
            </a:fld>
            <a:endParaRPr lang="tr-TR"/>
          </a:p>
        </p:txBody>
      </p:sp>
    </p:spTree>
    <p:extLst>
      <p:ext uri="{BB962C8B-B14F-4D97-AF65-F5344CB8AC3E}">
        <p14:creationId xmlns:p14="http://schemas.microsoft.com/office/powerpoint/2010/main" val="372615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477B453-B488-4A03-9474-9224EA5EA134}" type="datetimeFigureOut">
              <a:rPr lang="tr-TR" smtClean="0"/>
              <a:t>16.03.2021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194571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477B453-B488-4A03-9474-9224EA5EA134}" type="datetimeFigureOut">
              <a:rPr lang="tr-TR" smtClean="0"/>
              <a:t>16.03.2021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3291161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477B453-B488-4A03-9474-9224EA5EA134}" type="datetimeFigureOut">
              <a:rPr lang="tr-TR" smtClean="0"/>
              <a:t>16.03.2021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791684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7B453-B488-4A03-9474-9224EA5EA134}" type="datetimeFigureOut">
              <a:rPr lang="tr-TR" smtClean="0"/>
              <a:t>16.03.2021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167424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477B453-B488-4A03-9474-9224EA5EA134}" type="datetimeFigureOut">
              <a:rPr lang="tr-TR" smtClean="0"/>
              <a:t>16.03.2021</a:t>
            </a:fld>
            <a:endParaRPr lang="tr-T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E4B24F4-B161-4CD5-817F-6214FC8D08EC}" type="slidenum">
              <a:rPr lang="tr-TR" smtClean="0"/>
              <a:t>‹#›</a:t>
            </a:fld>
            <a:endParaRPr lang="tr-TR"/>
          </a:p>
        </p:txBody>
      </p:sp>
    </p:spTree>
    <p:extLst>
      <p:ext uri="{BB962C8B-B14F-4D97-AF65-F5344CB8AC3E}">
        <p14:creationId xmlns:p14="http://schemas.microsoft.com/office/powerpoint/2010/main" val="437890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477B453-B488-4A03-9474-9224EA5EA134}" type="datetimeFigureOut">
              <a:rPr lang="tr-TR" smtClean="0"/>
              <a:t>16.03.2021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E4B24F4-B161-4CD5-817F-6214FC8D08EC}" type="slidenum">
              <a:rPr lang="tr-TR" smtClean="0"/>
              <a:t>‹#›</a:t>
            </a:fld>
            <a:endParaRPr lang="tr-TR"/>
          </a:p>
        </p:txBody>
      </p:sp>
    </p:spTree>
    <p:extLst>
      <p:ext uri="{BB962C8B-B14F-4D97-AF65-F5344CB8AC3E}">
        <p14:creationId xmlns:p14="http://schemas.microsoft.com/office/powerpoint/2010/main" val="364808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477B453-B488-4A03-9474-9224EA5EA134}" type="datetimeFigureOut">
              <a:rPr lang="tr-TR" smtClean="0"/>
              <a:t>16.03.2021</a:t>
            </a:fld>
            <a:endParaRPr lang="tr-T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tr-T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E4B24F4-B161-4CD5-817F-6214FC8D08EC}" type="slidenum">
              <a:rPr lang="tr-TR" smtClean="0"/>
              <a:t>‹#›</a:t>
            </a:fld>
            <a:endParaRPr lang="tr-T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833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3EA9D7-E0AC-4BE0-BA95-DC76F5767B17}"/>
              </a:ext>
            </a:extLst>
          </p:cNvPr>
          <p:cNvSpPr>
            <a:spLocks noGrp="1"/>
          </p:cNvSpPr>
          <p:nvPr>
            <p:ph type="ctrTitle"/>
          </p:nvPr>
        </p:nvSpPr>
        <p:spPr>
          <a:xfrm>
            <a:off x="3502268" y="730631"/>
            <a:ext cx="5712070" cy="3274592"/>
          </a:xfrm>
        </p:spPr>
        <p:txBody>
          <a:bodyPr anchor="ctr">
            <a:normAutofit/>
          </a:bodyPr>
          <a:lstStyle/>
          <a:p>
            <a:r>
              <a:rPr lang="tr-TR" dirty="0"/>
              <a:t>DUALİTE(İKİLİK, İKİLEM)</a:t>
            </a:r>
          </a:p>
        </p:txBody>
      </p:sp>
    </p:spTree>
    <p:extLst>
      <p:ext uri="{BB962C8B-B14F-4D97-AF65-F5344CB8AC3E}">
        <p14:creationId xmlns:p14="http://schemas.microsoft.com/office/powerpoint/2010/main" val="195306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o 4">
            <a:extLst>
              <a:ext uri="{FF2B5EF4-FFF2-40B4-BE49-F238E27FC236}">
                <a16:creationId xmlns:a16="http://schemas.microsoft.com/office/drawing/2014/main" id="{232C8BB8-6D82-42F6-9180-14A83629201F}"/>
              </a:ext>
            </a:extLst>
          </p:cNvPr>
          <p:cNvGraphicFramePr>
            <a:graphicFrameLocks noGrp="1"/>
          </p:cNvGraphicFramePr>
          <p:nvPr>
            <p:ph idx="1"/>
            <p:extLst>
              <p:ext uri="{D42A27DB-BD31-4B8C-83A1-F6EECF244321}">
                <p14:modId xmlns:p14="http://schemas.microsoft.com/office/powerpoint/2010/main" val="3733555518"/>
              </p:ext>
            </p:extLst>
          </p:nvPr>
        </p:nvGraphicFramePr>
        <p:xfrm>
          <a:off x="1575452" y="958495"/>
          <a:ext cx="8579664" cy="4941009"/>
        </p:xfrm>
        <a:graphic>
          <a:graphicData uri="http://schemas.openxmlformats.org/drawingml/2006/table">
            <a:tbl>
              <a:tblPr firstRow="1" bandRow="1">
                <a:tableStyleId>{5C22544A-7EE6-4342-B048-85BDC9FD1C3A}</a:tableStyleId>
              </a:tblPr>
              <a:tblGrid>
                <a:gridCol w="4257977">
                  <a:extLst>
                    <a:ext uri="{9D8B030D-6E8A-4147-A177-3AD203B41FA5}">
                      <a16:colId xmlns:a16="http://schemas.microsoft.com/office/drawing/2014/main" val="2669342979"/>
                    </a:ext>
                  </a:extLst>
                </a:gridCol>
                <a:gridCol w="4321687">
                  <a:extLst>
                    <a:ext uri="{9D8B030D-6E8A-4147-A177-3AD203B41FA5}">
                      <a16:colId xmlns:a16="http://schemas.microsoft.com/office/drawing/2014/main" val="895687937"/>
                    </a:ext>
                  </a:extLst>
                </a:gridCol>
              </a:tblGrid>
              <a:tr h="549001">
                <a:tc>
                  <a:txBody>
                    <a:bodyPr/>
                    <a:lstStyle/>
                    <a:p>
                      <a:r>
                        <a:rPr lang="tr-TR" sz="2000"/>
                        <a:t>PRİMAL MODEL</a:t>
                      </a:r>
                    </a:p>
                  </a:txBody>
                  <a:tcPr marL="124766" marR="124766" marT="62383" marB="62383"/>
                </a:tc>
                <a:tc>
                  <a:txBody>
                    <a:bodyPr/>
                    <a:lstStyle/>
                    <a:p>
                      <a:r>
                        <a:rPr lang="tr-TR" sz="2000"/>
                        <a:t>DUAL MODEL</a:t>
                      </a:r>
                    </a:p>
                  </a:txBody>
                  <a:tcPr marL="124766" marR="124766" marT="62383" marB="62383"/>
                </a:tc>
                <a:extLst>
                  <a:ext uri="{0D108BD9-81ED-4DB2-BD59-A6C34878D82A}">
                    <a16:rowId xmlns:a16="http://schemas.microsoft.com/office/drawing/2014/main" val="2087337740"/>
                  </a:ext>
                </a:extLst>
              </a:tr>
              <a:tr h="549001">
                <a:tc>
                  <a:txBody>
                    <a:bodyPr/>
                    <a:lstStyle/>
                    <a:p>
                      <a:r>
                        <a:rPr lang="tr-TR" sz="2000"/>
                        <a:t>Max Z</a:t>
                      </a:r>
                    </a:p>
                  </a:txBody>
                  <a:tcPr marL="124766" marR="124766" marT="62383" marB="62383"/>
                </a:tc>
                <a:tc>
                  <a:txBody>
                    <a:bodyPr/>
                    <a:lstStyle/>
                    <a:p>
                      <a:r>
                        <a:rPr lang="tr-TR" sz="2000"/>
                        <a:t>Min Q</a:t>
                      </a:r>
                    </a:p>
                  </a:txBody>
                  <a:tcPr marL="124766" marR="124766" marT="62383" marB="62383"/>
                </a:tc>
                <a:extLst>
                  <a:ext uri="{0D108BD9-81ED-4DB2-BD59-A6C34878D82A}">
                    <a16:rowId xmlns:a16="http://schemas.microsoft.com/office/drawing/2014/main" val="1482994809"/>
                  </a:ext>
                </a:extLst>
              </a:tr>
              <a:tr h="549001">
                <a:tc>
                  <a:txBody>
                    <a:bodyPr/>
                    <a:lstStyle/>
                    <a:p>
                      <a:r>
                        <a:rPr lang="tr-TR" sz="2000"/>
                        <a:t>Min Z</a:t>
                      </a:r>
                    </a:p>
                  </a:txBody>
                  <a:tcPr marL="124766" marR="124766" marT="62383" marB="62383"/>
                </a:tc>
                <a:tc>
                  <a:txBody>
                    <a:bodyPr/>
                    <a:lstStyle/>
                    <a:p>
                      <a:r>
                        <a:rPr lang="tr-TR" sz="2000"/>
                        <a:t>Max Q</a:t>
                      </a:r>
                    </a:p>
                  </a:txBody>
                  <a:tcPr marL="124766" marR="124766" marT="62383" marB="62383"/>
                </a:tc>
                <a:extLst>
                  <a:ext uri="{0D108BD9-81ED-4DB2-BD59-A6C34878D82A}">
                    <a16:rowId xmlns:a16="http://schemas.microsoft.com/office/drawing/2014/main" val="1640845573"/>
                  </a:ext>
                </a:extLst>
              </a:tr>
              <a:tr h="549001">
                <a:tc>
                  <a:txBody>
                    <a:bodyPr/>
                    <a:lstStyle/>
                    <a:p>
                      <a:r>
                        <a:rPr lang="tr-TR" sz="2000" dirty="0"/>
                        <a:t>i. kısıt</a:t>
                      </a:r>
                    </a:p>
                  </a:txBody>
                  <a:tcPr marL="124766" marR="124766" marT="62383" marB="62383"/>
                </a:tc>
                <a:tc>
                  <a:txBody>
                    <a:bodyPr/>
                    <a:lstStyle/>
                    <a:p>
                      <a:r>
                        <a:rPr lang="tr-TR" sz="2000"/>
                        <a:t>i. dual değişken (Vi)</a:t>
                      </a:r>
                    </a:p>
                  </a:txBody>
                  <a:tcPr marL="124766" marR="124766" marT="62383" marB="62383"/>
                </a:tc>
                <a:extLst>
                  <a:ext uri="{0D108BD9-81ED-4DB2-BD59-A6C34878D82A}">
                    <a16:rowId xmlns:a16="http://schemas.microsoft.com/office/drawing/2014/main" val="1226686892"/>
                  </a:ext>
                </a:extLst>
              </a:tr>
              <a:tr h="549001">
                <a:tc>
                  <a:txBody>
                    <a:bodyPr/>
                    <a:lstStyle/>
                    <a:p>
                      <a:r>
                        <a:rPr lang="tr-TR" sz="2000"/>
                        <a:t>j. karar değişkeni (Xj)</a:t>
                      </a:r>
                    </a:p>
                  </a:txBody>
                  <a:tcPr marL="124766" marR="124766" marT="62383" marB="62383"/>
                </a:tc>
                <a:tc>
                  <a:txBody>
                    <a:bodyPr/>
                    <a:lstStyle/>
                    <a:p>
                      <a:r>
                        <a:rPr lang="tr-TR" sz="2000"/>
                        <a:t>j. kısıt</a:t>
                      </a:r>
                    </a:p>
                  </a:txBody>
                  <a:tcPr marL="124766" marR="124766" marT="62383" marB="62383"/>
                </a:tc>
                <a:extLst>
                  <a:ext uri="{0D108BD9-81ED-4DB2-BD59-A6C34878D82A}">
                    <a16:rowId xmlns:a16="http://schemas.microsoft.com/office/drawing/2014/main" val="430915890"/>
                  </a:ext>
                </a:extLst>
              </a:tr>
              <a:tr h="549001">
                <a:tc>
                  <a:txBody>
                    <a:bodyPr/>
                    <a:lstStyle/>
                    <a:p>
                      <a:r>
                        <a:rPr lang="tr-TR" sz="2000"/>
                        <a:t>Amaç fonksiyonu katsayısı (Cj)</a:t>
                      </a:r>
                    </a:p>
                  </a:txBody>
                  <a:tcPr marL="124766" marR="124766" marT="62383" marB="62383"/>
                </a:tc>
                <a:tc>
                  <a:txBody>
                    <a:bodyPr/>
                    <a:lstStyle/>
                    <a:p>
                      <a:r>
                        <a:rPr lang="tr-TR" sz="2000" dirty="0" err="1"/>
                        <a:t>Kısıtın</a:t>
                      </a:r>
                      <a:r>
                        <a:rPr lang="tr-TR" sz="2000" dirty="0"/>
                        <a:t> sağ tarafı</a:t>
                      </a:r>
                    </a:p>
                  </a:txBody>
                  <a:tcPr marL="124766" marR="124766" marT="62383" marB="62383"/>
                </a:tc>
                <a:extLst>
                  <a:ext uri="{0D108BD9-81ED-4DB2-BD59-A6C34878D82A}">
                    <a16:rowId xmlns:a16="http://schemas.microsoft.com/office/drawing/2014/main" val="420902401"/>
                  </a:ext>
                </a:extLst>
              </a:tr>
              <a:tr h="549001">
                <a:tc>
                  <a:txBody>
                    <a:bodyPr/>
                    <a:lstStyle/>
                    <a:p>
                      <a:r>
                        <a:rPr lang="tr-TR" sz="2000"/>
                        <a:t>Kısıtın sağ tarafı</a:t>
                      </a:r>
                    </a:p>
                  </a:txBody>
                  <a:tcPr marL="124766" marR="124766" marT="62383" marB="62383"/>
                </a:tc>
                <a:tc>
                  <a:txBody>
                    <a:bodyPr/>
                    <a:lstStyle/>
                    <a:p>
                      <a:r>
                        <a:rPr lang="tr-TR" sz="2000"/>
                        <a:t>Amaç fonksiyonu katsayısı</a:t>
                      </a:r>
                    </a:p>
                  </a:txBody>
                  <a:tcPr marL="124766" marR="124766" marT="62383" marB="62383"/>
                </a:tc>
                <a:extLst>
                  <a:ext uri="{0D108BD9-81ED-4DB2-BD59-A6C34878D82A}">
                    <a16:rowId xmlns:a16="http://schemas.microsoft.com/office/drawing/2014/main" val="3615550041"/>
                  </a:ext>
                </a:extLst>
              </a:tr>
              <a:tr h="549001">
                <a:tc>
                  <a:txBody>
                    <a:bodyPr/>
                    <a:lstStyle/>
                    <a:p>
                      <a:r>
                        <a:rPr lang="tr-TR" sz="2000"/>
                        <a:t>≤</a:t>
                      </a:r>
                    </a:p>
                  </a:txBody>
                  <a:tcPr marL="124766" marR="124766" marT="62383" marB="62383"/>
                </a:tc>
                <a:tc>
                  <a:txBody>
                    <a:bodyPr/>
                    <a:lstStyle/>
                    <a:p>
                      <a:r>
                        <a:rPr lang="tr-TR" sz="2000"/>
                        <a:t>≥</a:t>
                      </a:r>
                    </a:p>
                  </a:txBody>
                  <a:tcPr marL="124766" marR="124766" marT="62383" marB="62383"/>
                </a:tc>
                <a:extLst>
                  <a:ext uri="{0D108BD9-81ED-4DB2-BD59-A6C34878D82A}">
                    <a16:rowId xmlns:a16="http://schemas.microsoft.com/office/drawing/2014/main" val="2527021783"/>
                  </a:ext>
                </a:extLst>
              </a:tr>
              <a:tr h="549001">
                <a:tc>
                  <a:txBody>
                    <a:bodyPr/>
                    <a:lstStyle/>
                    <a:p>
                      <a:r>
                        <a:rPr lang="tr-TR" sz="2000"/>
                        <a:t>≥</a:t>
                      </a:r>
                    </a:p>
                  </a:txBody>
                  <a:tcPr marL="124766" marR="124766" marT="62383" marB="62383"/>
                </a:tc>
                <a:tc>
                  <a:txBody>
                    <a:bodyPr/>
                    <a:lstStyle/>
                    <a:p>
                      <a:r>
                        <a:rPr lang="tr-TR" sz="2000" dirty="0"/>
                        <a:t>≤</a:t>
                      </a:r>
                    </a:p>
                  </a:txBody>
                  <a:tcPr marL="124766" marR="124766" marT="62383" marB="62383"/>
                </a:tc>
                <a:extLst>
                  <a:ext uri="{0D108BD9-81ED-4DB2-BD59-A6C34878D82A}">
                    <a16:rowId xmlns:a16="http://schemas.microsoft.com/office/drawing/2014/main" val="113043478"/>
                  </a:ext>
                </a:extLst>
              </a:tr>
            </a:tbl>
          </a:graphicData>
        </a:graphic>
      </p:graphicFrame>
    </p:spTree>
    <p:extLst>
      <p:ext uri="{BB962C8B-B14F-4D97-AF65-F5344CB8AC3E}">
        <p14:creationId xmlns:p14="http://schemas.microsoft.com/office/powerpoint/2010/main" val="305811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CF9955-FECD-42B2-A661-9D8BC4152109}"/>
              </a:ext>
            </a:extLst>
          </p:cNvPr>
          <p:cNvSpPr>
            <a:spLocks noGrp="1"/>
          </p:cNvSpPr>
          <p:nvPr>
            <p:ph type="title"/>
          </p:nvPr>
        </p:nvSpPr>
        <p:spPr/>
        <p:txBody>
          <a:bodyPr/>
          <a:lstStyle/>
          <a:p>
            <a:r>
              <a:rPr lang="tr-TR" dirty="0"/>
              <a:t>Örnek 1</a:t>
            </a:r>
          </a:p>
        </p:txBody>
      </p:sp>
      <p:pic>
        <p:nvPicPr>
          <p:cNvPr id="5" name="İçerik Yer Tutucusu 4">
            <a:extLst>
              <a:ext uri="{FF2B5EF4-FFF2-40B4-BE49-F238E27FC236}">
                <a16:creationId xmlns:a16="http://schemas.microsoft.com/office/drawing/2014/main" id="{BDB83ABC-DB76-4441-85C1-52B5A2B4D3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065" t="17129" r="34543" b="1944"/>
          <a:stretch/>
        </p:blipFill>
        <p:spPr>
          <a:xfrm rot="16200000">
            <a:off x="2431954" y="-57686"/>
            <a:ext cx="4922838" cy="8831994"/>
          </a:xfrm>
        </p:spPr>
      </p:pic>
    </p:spTree>
    <p:extLst>
      <p:ext uri="{BB962C8B-B14F-4D97-AF65-F5344CB8AC3E}">
        <p14:creationId xmlns:p14="http://schemas.microsoft.com/office/powerpoint/2010/main" val="345495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42F3F1-414A-4999-A3F9-8D1A8C4B0FAA}"/>
              </a:ext>
            </a:extLst>
          </p:cNvPr>
          <p:cNvSpPr>
            <a:spLocks noGrp="1"/>
          </p:cNvSpPr>
          <p:nvPr>
            <p:ph type="title"/>
          </p:nvPr>
        </p:nvSpPr>
        <p:spPr/>
        <p:txBody>
          <a:bodyPr/>
          <a:lstStyle/>
          <a:p>
            <a:r>
              <a:rPr lang="tr-TR" dirty="0"/>
              <a:t>Örnek 2</a:t>
            </a:r>
          </a:p>
        </p:txBody>
      </p:sp>
      <p:pic>
        <p:nvPicPr>
          <p:cNvPr id="5" name="İçerik Yer Tutucusu 4">
            <a:extLst>
              <a:ext uri="{FF2B5EF4-FFF2-40B4-BE49-F238E27FC236}">
                <a16:creationId xmlns:a16="http://schemas.microsoft.com/office/drawing/2014/main" id="{4870A196-DCC1-42E5-8383-94E0D40D92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13" t="18782" r="58820" b="2408"/>
          <a:stretch/>
        </p:blipFill>
        <p:spPr>
          <a:xfrm rot="16200000">
            <a:off x="2047463" y="245035"/>
            <a:ext cx="4926931" cy="8035048"/>
          </a:xfrm>
        </p:spPr>
      </p:pic>
      <p:sp>
        <p:nvSpPr>
          <p:cNvPr id="3" name="Metin kutusu 2">
            <a:extLst>
              <a:ext uri="{FF2B5EF4-FFF2-40B4-BE49-F238E27FC236}">
                <a16:creationId xmlns:a16="http://schemas.microsoft.com/office/drawing/2014/main" id="{6E0BE014-C486-4B32-A287-EBE413B0FF29}"/>
              </a:ext>
            </a:extLst>
          </p:cNvPr>
          <p:cNvSpPr txBox="1"/>
          <p:nvPr/>
        </p:nvSpPr>
        <p:spPr>
          <a:xfrm>
            <a:off x="3327662" y="2066175"/>
            <a:ext cx="226243" cy="205685"/>
          </a:xfrm>
          <a:prstGeom prst="rect">
            <a:avLst/>
          </a:prstGeom>
          <a:solidFill>
            <a:schemeClr val="bg1"/>
          </a:solidFill>
        </p:spPr>
        <p:txBody>
          <a:bodyPr wrap="square" rtlCol="0">
            <a:spAutoFit/>
          </a:bodyPr>
          <a:lstStyle/>
          <a:p>
            <a:endParaRPr lang="tr-TR" dirty="0"/>
          </a:p>
        </p:txBody>
      </p:sp>
      <p:sp>
        <p:nvSpPr>
          <p:cNvPr id="6" name="Metin kutusu 5">
            <a:extLst>
              <a:ext uri="{FF2B5EF4-FFF2-40B4-BE49-F238E27FC236}">
                <a16:creationId xmlns:a16="http://schemas.microsoft.com/office/drawing/2014/main" id="{53D64F97-FDDF-4DAF-A7E2-FD5750135DC6}"/>
              </a:ext>
            </a:extLst>
          </p:cNvPr>
          <p:cNvSpPr txBox="1"/>
          <p:nvPr/>
        </p:nvSpPr>
        <p:spPr>
          <a:xfrm>
            <a:off x="2867320" y="5712643"/>
            <a:ext cx="300086" cy="84842"/>
          </a:xfrm>
          <a:prstGeom prst="rect">
            <a:avLst/>
          </a:prstGeom>
          <a:solidFill>
            <a:schemeClr val="bg1"/>
          </a:solidFill>
        </p:spPr>
        <p:txBody>
          <a:bodyPr wrap="square" rtlCol="0">
            <a:spAutoFit/>
          </a:bodyPr>
          <a:lstStyle/>
          <a:p>
            <a:endParaRPr lang="tr-TR" dirty="0"/>
          </a:p>
        </p:txBody>
      </p:sp>
    </p:spTree>
    <p:extLst>
      <p:ext uri="{BB962C8B-B14F-4D97-AF65-F5344CB8AC3E}">
        <p14:creationId xmlns:p14="http://schemas.microsoft.com/office/powerpoint/2010/main" val="2229429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B16033-B236-47A8-9572-3ECDE067C160}"/>
              </a:ext>
            </a:extLst>
          </p:cNvPr>
          <p:cNvSpPr>
            <a:spLocks noGrp="1"/>
          </p:cNvSpPr>
          <p:nvPr>
            <p:ph type="title"/>
          </p:nvPr>
        </p:nvSpPr>
        <p:spPr/>
        <p:txBody>
          <a:bodyPr/>
          <a:lstStyle/>
          <a:p>
            <a:r>
              <a:rPr lang="tr-TR" dirty="0"/>
              <a:t>Örnek 3</a:t>
            </a:r>
          </a:p>
        </p:txBody>
      </p:sp>
      <p:pic>
        <p:nvPicPr>
          <p:cNvPr id="5" name="İçerik Yer Tutucusu 4">
            <a:extLst>
              <a:ext uri="{FF2B5EF4-FFF2-40B4-BE49-F238E27FC236}">
                <a16:creationId xmlns:a16="http://schemas.microsoft.com/office/drawing/2014/main" id="{64877399-436E-49C5-854B-0EED54BA67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592" t="16601" r="49843" b="3001"/>
          <a:stretch/>
        </p:blipFill>
        <p:spPr>
          <a:xfrm rot="16200000">
            <a:off x="2134593" y="156267"/>
            <a:ext cx="4747098" cy="8072707"/>
          </a:xfrm>
        </p:spPr>
      </p:pic>
    </p:spTree>
    <p:extLst>
      <p:ext uri="{BB962C8B-B14F-4D97-AF65-F5344CB8AC3E}">
        <p14:creationId xmlns:p14="http://schemas.microsoft.com/office/powerpoint/2010/main" val="348469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58BCCC-4198-4ADD-9679-98947AD460BE}"/>
              </a:ext>
            </a:extLst>
          </p:cNvPr>
          <p:cNvSpPr>
            <a:spLocks noGrp="1"/>
          </p:cNvSpPr>
          <p:nvPr>
            <p:ph type="title"/>
          </p:nvPr>
        </p:nvSpPr>
        <p:spPr/>
        <p:txBody>
          <a:bodyPr/>
          <a:lstStyle/>
          <a:p>
            <a:r>
              <a:rPr lang="tr-TR" dirty="0"/>
              <a:t>Örnek 4</a:t>
            </a:r>
          </a:p>
        </p:txBody>
      </p:sp>
      <p:pic>
        <p:nvPicPr>
          <p:cNvPr id="5" name="İçerik Yer Tutucusu 4">
            <a:extLst>
              <a:ext uri="{FF2B5EF4-FFF2-40B4-BE49-F238E27FC236}">
                <a16:creationId xmlns:a16="http://schemas.microsoft.com/office/drawing/2014/main" id="{3C8539FA-9840-4CF4-8FF2-00EC274BE7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571" t="17923" r="45111" b="5647"/>
          <a:stretch/>
        </p:blipFill>
        <p:spPr>
          <a:xfrm rot="16200000">
            <a:off x="1415062" y="926839"/>
            <a:ext cx="5019471" cy="6842851"/>
          </a:xfrm>
        </p:spPr>
      </p:pic>
    </p:spTree>
    <p:extLst>
      <p:ext uri="{BB962C8B-B14F-4D97-AF65-F5344CB8AC3E}">
        <p14:creationId xmlns:p14="http://schemas.microsoft.com/office/powerpoint/2010/main" val="1881529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80EDAA96-1C27-445B-A179-2CF74695A9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533" y="1918017"/>
            <a:ext cx="8793590" cy="4786063"/>
          </a:xfrm>
        </p:spPr>
      </p:pic>
      <p:sp>
        <p:nvSpPr>
          <p:cNvPr id="4" name="Başlık 3">
            <a:extLst>
              <a:ext uri="{FF2B5EF4-FFF2-40B4-BE49-F238E27FC236}">
                <a16:creationId xmlns:a16="http://schemas.microsoft.com/office/drawing/2014/main" id="{D2678650-5297-4D45-B30E-CD5E4275BF3B}"/>
              </a:ext>
            </a:extLst>
          </p:cNvPr>
          <p:cNvSpPr txBox="1">
            <a:spLocks noGrp="1"/>
          </p:cNvSpPr>
          <p:nvPr>
            <p:ph type="title"/>
          </p:nvPr>
        </p:nvSpPr>
        <p:spPr>
          <a:xfrm>
            <a:off x="581025" y="1192868"/>
            <a:ext cx="11029950" cy="523220"/>
          </a:xfrm>
          <a:prstGeom prst="rect">
            <a:avLst/>
          </a:prstGeom>
          <a:noFill/>
        </p:spPr>
        <p:txBody>
          <a:bodyPr wrap="square">
            <a:spAutoFit/>
          </a:bodyPr>
          <a:lstStyle/>
          <a:p>
            <a:r>
              <a:rPr lang="tr-TR" dirty="0" err="1"/>
              <a:t>Dualite</a:t>
            </a:r>
            <a:r>
              <a:rPr lang="tr-TR" dirty="0"/>
              <a:t>  teoremleri</a:t>
            </a:r>
          </a:p>
        </p:txBody>
      </p:sp>
    </p:spTree>
    <p:extLst>
      <p:ext uri="{BB962C8B-B14F-4D97-AF65-F5344CB8AC3E}">
        <p14:creationId xmlns:p14="http://schemas.microsoft.com/office/powerpoint/2010/main" val="309447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B891E52C-84A9-42D4-B160-D78B0773C0BA}"/>
                  </a:ext>
                </a:extLst>
              </p:cNvPr>
              <p:cNvSpPr>
                <a:spLocks noGrp="1"/>
              </p:cNvSpPr>
              <p:nvPr>
                <p:ph idx="1"/>
              </p:nvPr>
            </p:nvSpPr>
            <p:spPr>
              <a:xfrm>
                <a:off x="5309820" y="2995156"/>
                <a:ext cx="6301155" cy="2064602"/>
              </a:xfrm>
            </p:spPr>
            <p:txBody>
              <a:bodyPr/>
              <a:lstStyle/>
              <a:p>
                <a:pPr marL="0" indent="0">
                  <a:buNone/>
                </a:pPr>
                <a:endParaRPr lang="tr-TR" sz="2000" dirty="0"/>
              </a:p>
              <a:p>
                <a:pPr marL="457200" indent="-457200">
                  <a:buFont typeface="+mj-lt"/>
                  <a:buAutoNum type="arabicParenR"/>
                </a:pPr>
                <a14:m>
                  <m:oMath xmlns:m="http://schemas.openxmlformats.org/officeDocument/2006/math">
                    <m:sSup>
                      <m:sSupPr>
                        <m:ctrlPr>
                          <a:rPr lang="tr-TR" sz="2000" i="1" smtClean="0">
                            <a:latin typeface="Cambria Math" panose="02040503050406030204" pitchFamily="18" charset="0"/>
                          </a:rPr>
                        </m:ctrlPr>
                      </m:sSupPr>
                      <m:e>
                        <m:r>
                          <a:rPr lang="tr-TR" sz="2000" b="0" i="1" smtClean="0">
                            <a:latin typeface="Cambria Math" panose="02040503050406030204" pitchFamily="18" charset="0"/>
                          </a:rPr>
                          <m:t>𝑍</m:t>
                        </m:r>
                      </m:e>
                      <m:sup>
                        <m:r>
                          <a:rPr lang="tr-TR" sz="2000" b="0" i="1" smtClean="0">
                            <a:latin typeface="Cambria Math" panose="02040503050406030204" pitchFamily="18" charset="0"/>
                          </a:rPr>
                          <m:t>∗</m:t>
                        </m:r>
                      </m:sup>
                    </m:sSup>
                    <m:r>
                      <a:rPr lang="tr-TR" sz="2000" b="0" i="1" smtClean="0">
                        <a:latin typeface="Cambria Math" panose="02040503050406030204" pitchFamily="18" charset="0"/>
                      </a:rPr>
                      <m:t>=</m:t>
                    </m:r>
                    <m:sSup>
                      <m:sSupPr>
                        <m:ctrlPr>
                          <a:rPr lang="tr-TR" sz="2000" b="0" i="1" smtClean="0">
                            <a:latin typeface="Cambria Math" panose="02040503050406030204" pitchFamily="18" charset="0"/>
                          </a:rPr>
                        </m:ctrlPr>
                      </m:sSupPr>
                      <m:e>
                        <m:r>
                          <a:rPr lang="tr-TR" sz="2000" b="0" i="1" smtClean="0">
                            <a:latin typeface="Cambria Math" panose="02040503050406030204" pitchFamily="18" charset="0"/>
                          </a:rPr>
                          <m:t>𝑄</m:t>
                        </m:r>
                      </m:e>
                      <m:sup>
                        <m:r>
                          <a:rPr lang="tr-TR" sz="2000" b="0" i="1" smtClean="0">
                            <a:latin typeface="Cambria Math" panose="02040503050406030204" pitchFamily="18" charset="0"/>
                          </a:rPr>
                          <m:t>∗</m:t>
                        </m:r>
                      </m:sup>
                    </m:sSup>
                  </m:oMath>
                </a14:m>
                <a:r>
                  <a:rPr lang="tr-TR" dirty="0"/>
                  <a:t>  (Amaç fonksiyonlarının optimum değerleri eşittir.)</a:t>
                </a:r>
              </a:p>
              <a:p>
                <a:pPr marL="342900" indent="-342900">
                  <a:buFont typeface="+mj-lt"/>
                  <a:buAutoNum type="arabicParen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𝑗</m:t>
                        </m:r>
                      </m:sub>
                    </m:sSub>
                    <m:r>
                      <a:rPr lang="tr-TR" i="1">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𝐿</m:t>
                        </m:r>
                      </m:e>
                      <m:sub>
                        <m:r>
                          <a:rPr lang="tr-TR" b="0" i="1" smtClean="0">
                            <a:latin typeface="Cambria Math" panose="02040503050406030204" pitchFamily="18" charset="0"/>
                            <a:ea typeface="Cambria Math" panose="02040503050406030204" pitchFamily="18" charset="0"/>
                          </a:rPr>
                          <m:t>𝑗</m:t>
                        </m:r>
                      </m:sub>
                    </m:sSub>
                    <m:r>
                      <a:rPr lang="tr-TR" b="0" i="1" smtClean="0">
                        <a:latin typeface="Cambria Math" panose="02040503050406030204" pitchFamily="18" charset="0"/>
                        <a:ea typeface="Cambria Math" panose="02040503050406030204" pitchFamily="18" charset="0"/>
                      </a:rPr>
                      <m:t>=0 </m:t>
                    </m:r>
                  </m:oMath>
                </a14:m>
                <a:r>
                  <a:rPr lang="tr-TR" dirty="0"/>
                  <a:t> (Her j ürünü için)  </a:t>
                </a:r>
              </a:p>
              <a:p>
                <a:pPr marL="342900" indent="-342900">
                  <a:buFont typeface="+mj-lt"/>
                  <a:buAutoNum type="arabicParenR"/>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𝑖</m:t>
                        </m:r>
                      </m:sub>
                    </m:sSub>
                    <m:r>
                      <a:rPr lang="tr-TR" i="1" smtClean="0">
                        <a:latin typeface="Cambria Math" panose="02040503050406030204" pitchFamily="18" charset="0"/>
                        <a:ea typeface="Cambria Math" panose="02040503050406030204" pitchFamily="18" charset="0"/>
                      </a:rPr>
                      <m:t>×</m:t>
                    </m:r>
                    <m:sSub>
                      <m:sSubPr>
                        <m:ctrlPr>
                          <a:rPr lang="tr-TR"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𝑉</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=0 </m:t>
                    </m:r>
                  </m:oMath>
                </a14:m>
                <a:r>
                  <a:rPr lang="tr-TR" dirty="0"/>
                  <a:t> (Her i girdisi için)</a:t>
                </a:r>
              </a:p>
              <a:p>
                <a:pPr marL="342900" indent="-342900">
                  <a:buFont typeface="+mj-lt"/>
                  <a:buAutoNum type="arabicParenR"/>
                </a:pPr>
                <a:endParaRPr lang="tr-TR" dirty="0"/>
              </a:p>
              <a:p>
                <a:pPr marL="0" indent="0">
                  <a:buNone/>
                </a:pPr>
                <a:endParaRPr lang="tr-TR" dirty="0"/>
              </a:p>
            </p:txBody>
          </p:sp>
        </mc:Choice>
        <mc:Fallback xmlns="">
          <p:sp>
            <p:nvSpPr>
              <p:cNvPr id="3" name="İçerik Yer Tutucusu 2">
                <a:extLst>
                  <a:ext uri="{FF2B5EF4-FFF2-40B4-BE49-F238E27FC236}">
                    <a16:creationId xmlns:a16="http://schemas.microsoft.com/office/drawing/2014/main" id="{B891E52C-84A9-42D4-B160-D78B0773C0BA}"/>
                  </a:ext>
                </a:extLst>
              </p:cNvPr>
              <p:cNvSpPr>
                <a:spLocks noGrp="1" noRot="1" noChangeAspect="1" noMove="1" noResize="1" noEditPoints="1" noAdjustHandles="1" noChangeArrowheads="1" noChangeShapeType="1" noTextEdit="1"/>
              </p:cNvSpPr>
              <p:nvPr>
                <p:ph idx="1"/>
              </p:nvPr>
            </p:nvSpPr>
            <p:spPr>
              <a:xfrm>
                <a:off x="5309820" y="2995156"/>
                <a:ext cx="6301155" cy="2064602"/>
              </a:xfrm>
              <a:blipFill>
                <a:blip r:embed="rId2"/>
                <a:stretch>
                  <a:fillRect l="-677"/>
                </a:stretch>
              </a:blipFill>
            </p:spPr>
            <p:txBody>
              <a:bodyPr/>
              <a:lstStyle/>
              <a:p>
                <a:r>
                  <a:rPr lang="tr-TR">
                    <a:noFill/>
                  </a:rPr>
                  <a:t> </a:t>
                </a:r>
              </a:p>
            </p:txBody>
          </p:sp>
        </mc:Fallback>
      </mc:AlternateContent>
      <p:sp>
        <p:nvSpPr>
          <p:cNvPr id="6" name="Başlık 3">
            <a:extLst>
              <a:ext uri="{FF2B5EF4-FFF2-40B4-BE49-F238E27FC236}">
                <a16:creationId xmlns:a16="http://schemas.microsoft.com/office/drawing/2014/main" id="{45F4A76A-D674-49DB-BBC6-D0C05554468E}"/>
              </a:ext>
            </a:extLst>
          </p:cNvPr>
          <p:cNvSpPr txBox="1">
            <a:spLocks noGrp="1"/>
          </p:cNvSpPr>
          <p:nvPr>
            <p:ph type="title"/>
          </p:nvPr>
        </p:nvSpPr>
        <p:spPr>
          <a:xfrm>
            <a:off x="581025" y="1192868"/>
            <a:ext cx="11029950" cy="523220"/>
          </a:xfrm>
          <a:prstGeom prst="rect">
            <a:avLst/>
          </a:prstGeom>
          <a:noFill/>
        </p:spPr>
        <p:txBody>
          <a:bodyPr wrap="square">
            <a:spAutoFit/>
          </a:bodyPr>
          <a:lstStyle/>
          <a:p>
            <a:r>
              <a:rPr lang="tr-TR" dirty="0" err="1"/>
              <a:t>Dualite</a:t>
            </a:r>
            <a:r>
              <a:rPr lang="tr-TR" dirty="0"/>
              <a:t>  teoremleri</a:t>
            </a:r>
          </a:p>
        </p:txBody>
      </p:sp>
      <p:graphicFrame>
        <p:nvGraphicFramePr>
          <p:cNvPr id="8" name="Tablo 8">
            <a:extLst>
              <a:ext uri="{FF2B5EF4-FFF2-40B4-BE49-F238E27FC236}">
                <a16:creationId xmlns:a16="http://schemas.microsoft.com/office/drawing/2014/main" id="{2A96730D-1F29-450D-8FA4-E06A37A510F9}"/>
              </a:ext>
            </a:extLst>
          </p:cNvPr>
          <p:cNvGraphicFramePr>
            <a:graphicFrameLocks noGrp="1"/>
          </p:cNvGraphicFramePr>
          <p:nvPr>
            <p:extLst>
              <p:ext uri="{D42A27DB-BD31-4B8C-83A1-F6EECF244321}">
                <p14:modId xmlns:p14="http://schemas.microsoft.com/office/powerpoint/2010/main" val="648494834"/>
              </p:ext>
            </p:extLst>
          </p:nvPr>
        </p:nvGraphicFramePr>
        <p:xfrm>
          <a:off x="419099" y="2548465"/>
          <a:ext cx="4694115" cy="1444545"/>
        </p:xfrm>
        <a:graphic>
          <a:graphicData uri="http://schemas.openxmlformats.org/drawingml/2006/table">
            <a:tbl>
              <a:tblPr firstRow="1" bandRow="1">
                <a:tableStyleId>{5C22544A-7EE6-4342-B048-85BDC9FD1C3A}</a:tableStyleId>
              </a:tblPr>
              <a:tblGrid>
                <a:gridCol w="2161931">
                  <a:extLst>
                    <a:ext uri="{9D8B030D-6E8A-4147-A177-3AD203B41FA5}">
                      <a16:colId xmlns:a16="http://schemas.microsoft.com/office/drawing/2014/main" val="189277668"/>
                    </a:ext>
                  </a:extLst>
                </a:gridCol>
                <a:gridCol w="2532184">
                  <a:extLst>
                    <a:ext uri="{9D8B030D-6E8A-4147-A177-3AD203B41FA5}">
                      <a16:colId xmlns:a16="http://schemas.microsoft.com/office/drawing/2014/main" val="411646571"/>
                    </a:ext>
                  </a:extLst>
                </a:gridCol>
              </a:tblGrid>
              <a:tr h="590388">
                <a:tc>
                  <a:txBody>
                    <a:bodyPr/>
                    <a:lstStyle/>
                    <a:p>
                      <a:r>
                        <a:rPr lang="tr-TR" sz="1800" dirty="0" err="1"/>
                        <a:t>Primal</a:t>
                      </a:r>
                      <a:endParaRPr lang="tr-TR" sz="1800" dirty="0"/>
                    </a:p>
                  </a:txBody>
                  <a:tcPr/>
                </a:tc>
                <a:tc>
                  <a:txBody>
                    <a:bodyPr/>
                    <a:lstStyle/>
                    <a:p>
                      <a:r>
                        <a:rPr lang="tr-TR" sz="1800" dirty="0"/>
                        <a:t>Dual</a:t>
                      </a:r>
                    </a:p>
                  </a:txBody>
                  <a:tcPr/>
                </a:tc>
                <a:extLst>
                  <a:ext uri="{0D108BD9-81ED-4DB2-BD59-A6C34878D82A}">
                    <a16:rowId xmlns:a16="http://schemas.microsoft.com/office/drawing/2014/main" val="300432576"/>
                  </a:ext>
                </a:extLst>
              </a:tr>
              <a:tr h="4833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dirty="0" err="1"/>
                        <a:t>Xj</a:t>
                      </a:r>
                      <a:r>
                        <a:rPr lang="tr-TR" sz="1800" dirty="0"/>
                        <a:t> (Karar Değişkeni)</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dirty="0" err="1"/>
                        <a:t>Vi</a:t>
                      </a:r>
                      <a:r>
                        <a:rPr lang="tr-TR" sz="1800" dirty="0"/>
                        <a:t> (Gölge Fiyat)</a:t>
                      </a:r>
                    </a:p>
                  </a:txBody>
                  <a:tcPr/>
                </a:tc>
                <a:extLst>
                  <a:ext uri="{0D108BD9-81ED-4DB2-BD59-A6C34878D82A}">
                    <a16:rowId xmlns:a16="http://schemas.microsoft.com/office/drawing/2014/main" val="3917114496"/>
                  </a:ext>
                </a:extLst>
              </a:tr>
              <a:tr h="370840">
                <a:tc>
                  <a:txBody>
                    <a:bodyPr/>
                    <a:lstStyle/>
                    <a:p>
                      <a:r>
                        <a:rPr lang="tr-TR" sz="1800" dirty="0"/>
                        <a:t>Si (Boşluk Değişkeni)</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dirty="0" err="1"/>
                        <a:t>Lj</a:t>
                      </a:r>
                      <a:r>
                        <a:rPr lang="tr-TR" sz="1800" dirty="0"/>
                        <a:t> (Göreli Kayıp)</a:t>
                      </a:r>
                    </a:p>
                  </a:txBody>
                  <a:tcPr/>
                </a:tc>
                <a:extLst>
                  <a:ext uri="{0D108BD9-81ED-4DB2-BD59-A6C34878D82A}">
                    <a16:rowId xmlns:a16="http://schemas.microsoft.com/office/drawing/2014/main" val="1506720066"/>
                  </a:ext>
                </a:extLst>
              </a:tr>
            </a:tbl>
          </a:graphicData>
        </a:graphic>
      </p:graphicFrame>
      <p:pic>
        <p:nvPicPr>
          <p:cNvPr id="4" name="Resim 3">
            <a:extLst>
              <a:ext uri="{FF2B5EF4-FFF2-40B4-BE49-F238E27FC236}">
                <a16:creationId xmlns:a16="http://schemas.microsoft.com/office/drawing/2014/main" id="{A93EECFC-8FBF-4F2D-9FED-840EE5677FE3}"/>
              </a:ext>
            </a:extLst>
          </p:cNvPr>
          <p:cNvPicPr>
            <a:picLocks noChangeAspect="1"/>
          </p:cNvPicPr>
          <p:nvPr/>
        </p:nvPicPr>
        <p:blipFill rotWithShape="1">
          <a:blip r:embed="rId3">
            <a:extLst>
              <a:ext uri="{28A0092B-C50C-407E-A947-70E740481C1C}">
                <a14:useLocalDpi xmlns:a14="http://schemas.microsoft.com/office/drawing/2010/main" val="0"/>
              </a:ext>
            </a:extLst>
          </a:blip>
          <a:srcRect t="9640" b="23593"/>
          <a:stretch/>
        </p:blipFill>
        <p:spPr>
          <a:xfrm>
            <a:off x="419099" y="4942859"/>
            <a:ext cx="7898535" cy="1731318"/>
          </a:xfrm>
          <a:prstGeom prst="rect">
            <a:avLst/>
          </a:prstGeom>
        </p:spPr>
      </p:pic>
    </p:spTree>
    <p:extLst>
      <p:ext uri="{BB962C8B-B14F-4D97-AF65-F5344CB8AC3E}">
        <p14:creationId xmlns:p14="http://schemas.microsoft.com/office/powerpoint/2010/main" val="58360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B0DC22-AE68-465B-8A71-29F5E3EB9768}"/>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ACEF91B7-68AB-4767-9400-640EACBF0AB7}"/>
              </a:ext>
            </a:extLst>
          </p:cNvPr>
          <p:cNvSpPr>
            <a:spLocks noGrp="1"/>
          </p:cNvSpPr>
          <p:nvPr>
            <p:ph sz="half" idx="1"/>
          </p:nvPr>
        </p:nvSpPr>
        <p:spPr/>
        <p:txBody>
          <a:bodyPr/>
          <a:lstStyle/>
          <a:p>
            <a:pPr>
              <a:buFont typeface="Wingdings" panose="05000000000000000000" pitchFamily="2" charset="2"/>
              <a:buChar char="q"/>
            </a:pPr>
            <a:r>
              <a:rPr lang="tr-TR" sz="2000" dirty="0"/>
              <a:t>Amaç Fonksiyonu: </a:t>
            </a:r>
          </a:p>
          <a:p>
            <a:pPr marL="0" indent="0">
              <a:buNone/>
            </a:pPr>
            <a:r>
              <a:rPr lang="tr-TR" sz="2000" dirty="0" err="1"/>
              <a:t>Max</a:t>
            </a:r>
            <a:r>
              <a:rPr lang="tr-TR" sz="2000" dirty="0"/>
              <a:t> Z = 6X1+8X2</a:t>
            </a:r>
          </a:p>
          <a:p>
            <a:pPr>
              <a:buFont typeface="Wingdings" panose="05000000000000000000" pitchFamily="2" charset="2"/>
              <a:buChar char="q"/>
            </a:pPr>
            <a:r>
              <a:rPr lang="tr-TR" sz="2000" dirty="0"/>
              <a:t>Kısıtlar:</a:t>
            </a:r>
          </a:p>
          <a:p>
            <a:pPr marL="0" indent="0">
              <a:buNone/>
            </a:pPr>
            <a:r>
              <a:rPr lang="tr-TR" sz="2000" dirty="0"/>
              <a:t>4X1+5X2 ≤ 40</a:t>
            </a:r>
          </a:p>
          <a:p>
            <a:pPr marL="0" indent="0">
              <a:buNone/>
            </a:pPr>
            <a:r>
              <a:rPr lang="tr-TR" sz="2000" dirty="0"/>
              <a:t>4X1+10X2 = 60</a:t>
            </a:r>
          </a:p>
          <a:p>
            <a:pPr marL="0" indent="0">
              <a:buNone/>
            </a:pPr>
            <a:r>
              <a:rPr lang="tr-TR" sz="2000" dirty="0"/>
              <a:t>X1,X2  ≥ 0</a:t>
            </a:r>
          </a:p>
          <a:p>
            <a:endParaRPr lang="tr-TR" dirty="0"/>
          </a:p>
        </p:txBody>
      </p:sp>
      <p:sp>
        <p:nvSpPr>
          <p:cNvPr id="4" name="İçerik Yer Tutucusu 3">
            <a:extLst>
              <a:ext uri="{FF2B5EF4-FFF2-40B4-BE49-F238E27FC236}">
                <a16:creationId xmlns:a16="http://schemas.microsoft.com/office/drawing/2014/main" id="{AD1D75DF-318C-4BB5-96A1-96E8DD97F24D}"/>
              </a:ext>
            </a:extLst>
          </p:cNvPr>
          <p:cNvSpPr>
            <a:spLocks noGrp="1"/>
          </p:cNvSpPr>
          <p:nvPr>
            <p:ph sz="half" idx="2"/>
          </p:nvPr>
        </p:nvSpPr>
        <p:spPr>
          <a:xfrm>
            <a:off x="5133340" y="2122495"/>
            <a:ext cx="5422392" cy="3633047"/>
          </a:xfrm>
        </p:spPr>
        <p:txBody>
          <a:bodyPr/>
          <a:lstStyle/>
          <a:p>
            <a:pPr marL="0" indent="0">
              <a:buNone/>
            </a:pPr>
            <a:r>
              <a:rPr lang="tr-TR" sz="2000" dirty="0"/>
              <a:t>Verilen doğrusal programlama modelini;</a:t>
            </a:r>
          </a:p>
          <a:p>
            <a:pPr marL="342900" indent="-342900">
              <a:buFont typeface="+mj-lt"/>
              <a:buAutoNum type="alphaLcPeriod"/>
            </a:pPr>
            <a:r>
              <a:rPr lang="tr-TR" sz="2000" dirty="0" err="1"/>
              <a:t>Simpleks</a:t>
            </a:r>
            <a:r>
              <a:rPr lang="tr-TR" sz="2000" dirty="0"/>
              <a:t> yöntemle çözünüz.</a:t>
            </a:r>
          </a:p>
          <a:p>
            <a:pPr marL="342900" indent="-342900">
              <a:buFont typeface="+mj-lt"/>
              <a:buAutoNum type="alphaLcPeriod"/>
            </a:pPr>
            <a:r>
              <a:rPr lang="tr-TR" sz="2000" dirty="0" err="1"/>
              <a:t>Dualini</a:t>
            </a:r>
            <a:r>
              <a:rPr lang="tr-TR" sz="2000" dirty="0"/>
              <a:t> alınız.</a:t>
            </a:r>
          </a:p>
          <a:p>
            <a:pPr marL="342900" indent="-342900">
              <a:buFont typeface="+mj-lt"/>
              <a:buAutoNum type="alphaLcPeriod"/>
            </a:pPr>
            <a:r>
              <a:rPr lang="tr-TR" sz="2000" dirty="0"/>
              <a:t>Dual sorunu </a:t>
            </a:r>
            <a:r>
              <a:rPr lang="tr-TR" sz="2000" dirty="0" err="1"/>
              <a:t>simpleks</a:t>
            </a:r>
            <a:r>
              <a:rPr lang="tr-TR" sz="2000" dirty="0"/>
              <a:t> yöntemle çözünüz.</a:t>
            </a:r>
          </a:p>
          <a:p>
            <a:pPr marL="342900" indent="-342900">
              <a:buFont typeface="+mj-lt"/>
              <a:buAutoNum type="alphaLcPeriod"/>
            </a:pPr>
            <a:r>
              <a:rPr lang="tr-TR" sz="2000" dirty="0" err="1"/>
              <a:t>Dualite</a:t>
            </a:r>
            <a:r>
              <a:rPr lang="tr-TR" sz="2000" dirty="0"/>
              <a:t> teoremlerini ispatlayınız.</a:t>
            </a:r>
          </a:p>
          <a:p>
            <a:endParaRPr lang="tr-TR" dirty="0"/>
          </a:p>
        </p:txBody>
      </p:sp>
    </p:spTree>
    <p:extLst>
      <p:ext uri="{BB962C8B-B14F-4D97-AF65-F5344CB8AC3E}">
        <p14:creationId xmlns:p14="http://schemas.microsoft.com/office/powerpoint/2010/main" val="2274306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çerik Yer Tutucusu 8" descr="metin içeren bir resim&#10;&#10;Açıklama otomatik olarak oluşturuldu">
            <a:extLst>
              <a:ext uri="{FF2B5EF4-FFF2-40B4-BE49-F238E27FC236}">
                <a16:creationId xmlns:a16="http://schemas.microsoft.com/office/drawing/2014/main" id="{3B58245F-34CC-4257-A0DD-7AC578E8EE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203" t="20617" r="46993" b="8948"/>
          <a:stretch/>
        </p:blipFill>
        <p:spPr>
          <a:xfrm>
            <a:off x="3708073" y="481027"/>
            <a:ext cx="4775855" cy="5896913"/>
          </a:xfrm>
          <a:prstGeom prst="rect">
            <a:avLst/>
          </a:prstGeom>
        </p:spPr>
      </p:pic>
    </p:spTree>
    <p:extLst>
      <p:ext uri="{BB962C8B-B14F-4D97-AF65-F5344CB8AC3E}">
        <p14:creationId xmlns:p14="http://schemas.microsoft.com/office/powerpoint/2010/main" val="457310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4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6D65926C-6DC8-4F79-B08D-4EE275CF47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854" t="16072" r="35508" b="44834"/>
          <a:stretch/>
        </p:blipFill>
        <p:spPr>
          <a:xfrm>
            <a:off x="1795115" y="643467"/>
            <a:ext cx="8601770" cy="2994678"/>
          </a:xfrm>
          <a:prstGeom prst="rect">
            <a:avLst/>
          </a:prstGeom>
        </p:spPr>
      </p:pic>
      <p:pic>
        <p:nvPicPr>
          <p:cNvPr id="11" name="Resim 10">
            <a:extLst>
              <a:ext uri="{FF2B5EF4-FFF2-40B4-BE49-F238E27FC236}">
                <a16:creationId xmlns:a16="http://schemas.microsoft.com/office/drawing/2014/main" id="{F6FA28E1-2000-46D2-AA9B-BFA126AD9A98}"/>
              </a:ext>
            </a:extLst>
          </p:cNvPr>
          <p:cNvPicPr>
            <a:picLocks noChangeAspect="1"/>
          </p:cNvPicPr>
          <p:nvPr/>
        </p:nvPicPr>
        <p:blipFill rotWithShape="1">
          <a:blip r:embed="rId4">
            <a:extLst>
              <a:ext uri="{28A0092B-C50C-407E-A947-70E740481C1C}">
                <a14:useLocalDpi xmlns:a14="http://schemas.microsoft.com/office/drawing/2010/main" val="0"/>
              </a:ext>
            </a:extLst>
          </a:blip>
          <a:srcRect l="39935" t="19610" r="49327" b="46459"/>
          <a:stretch/>
        </p:blipFill>
        <p:spPr>
          <a:xfrm rot="16200000">
            <a:off x="2712495" y="2720197"/>
            <a:ext cx="2360850" cy="4033966"/>
          </a:xfrm>
          <a:prstGeom prst="rect">
            <a:avLst/>
          </a:prstGeom>
        </p:spPr>
      </p:pic>
    </p:spTree>
    <p:extLst>
      <p:ext uri="{BB962C8B-B14F-4D97-AF65-F5344CB8AC3E}">
        <p14:creationId xmlns:p14="http://schemas.microsoft.com/office/powerpoint/2010/main" val="233288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3944F3-3EDE-4742-9126-F89F75580E55}"/>
              </a:ext>
            </a:extLst>
          </p:cNvPr>
          <p:cNvSpPr>
            <a:spLocks noGrp="1"/>
          </p:cNvSpPr>
          <p:nvPr>
            <p:ph type="title"/>
          </p:nvPr>
        </p:nvSpPr>
        <p:spPr>
          <a:xfrm>
            <a:off x="808638" y="507688"/>
            <a:ext cx="9236700" cy="1188950"/>
          </a:xfrm>
        </p:spPr>
        <p:txBody>
          <a:bodyPr anchor="b">
            <a:normAutofit/>
          </a:bodyPr>
          <a:lstStyle/>
          <a:p>
            <a:r>
              <a:rPr lang="tr-TR" sz="3600" b="1" dirty="0"/>
              <a:t>DUALİTE</a:t>
            </a:r>
          </a:p>
        </p:txBody>
      </p:sp>
      <p:sp>
        <p:nvSpPr>
          <p:cNvPr id="3" name="İçerik Yer Tutucusu 2">
            <a:extLst>
              <a:ext uri="{FF2B5EF4-FFF2-40B4-BE49-F238E27FC236}">
                <a16:creationId xmlns:a16="http://schemas.microsoft.com/office/drawing/2014/main" id="{75213A86-34E6-4676-9312-178DB1B54C23}"/>
              </a:ext>
            </a:extLst>
          </p:cNvPr>
          <p:cNvSpPr>
            <a:spLocks noGrp="1"/>
          </p:cNvSpPr>
          <p:nvPr>
            <p:ph idx="1"/>
          </p:nvPr>
        </p:nvSpPr>
        <p:spPr>
          <a:xfrm>
            <a:off x="737407" y="2134241"/>
            <a:ext cx="9307931" cy="3435531"/>
          </a:xfrm>
        </p:spPr>
        <p:txBody>
          <a:bodyPr anchor="ctr">
            <a:normAutofit/>
          </a:bodyPr>
          <a:lstStyle/>
          <a:p>
            <a:r>
              <a:rPr lang="tr-TR" sz="2000" dirty="0" err="1"/>
              <a:t>D</a:t>
            </a:r>
            <a:r>
              <a:rPr lang="tr-TR" sz="2000" i="0" dirty="0" err="1">
                <a:effectLst/>
              </a:rPr>
              <a:t>ualite</a:t>
            </a:r>
            <a:r>
              <a:rPr lang="tr-TR" sz="2000" i="0" dirty="0">
                <a:effectLst/>
              </a:rPr>
              <a:t>; ikilik, ikiz </a:t>
            </a:r>
            <a:r>
              <a:rPr lang="tr-TR" sz="2000" dirty="0"/>
              <a:t>demektir. </a:t>
            </a:r>
            <a:endParaRPr lang="tr-TR" sz="2000" i="0" dirty="0">
              <a:effectLst/>
            </a:endParaRPr>
          </a:p>
          <a:p>
            <a:r>
              <a:rPr lang="tr-TR" sz="2000" i="0" dirty="0">
                <a:effectLst/>
              </a:rPr>
              <a:t>Doğrusal Programlamada her problemin birebir ilişki içinde olduğu ve gösterimi farklı bir başka Doğrusal Programlama problemi vardır.</a:t>
            </a:r>
          </a:p>
          <a:p>
            <a:r>
              <a:rPr lang="tr-TR" sz="2000" i="0" dirty="0" err="1">
                <a:effectLst/>
              </a:rPr>
              <a:t>Dualite</a:t>
            </a:r>
            <a:r>
              <a:rPr lang="tr-TR" sz="2000" i="0" dirty="0">
                <a:effectLst/>
              </a:rPr>
              <a:t> söz konusu olduğunda aynı problemin </a:t>
            </a:r>
            <a:r>
              <a:rPr lang="tr-TR" sz="2000" i="0" dirty="0" err="1">
                <a:effectLst/>
              </a:rPr>
              <a:t>primal</a:t>
            </a:r>
            <a:r>
              <a:rPr lang="tr-TR" sz="2000" i="0" dirty="0">
                <a:effectLst/>
              </a:rPr>
              <a:t> ve </a:t>
            </a:r>
            <a:r>
              <a:rPr lang="tr-TR" sz="2000" i="0" dirty="0" err="1">
                <a:effectLst/>
              </a:rPr>
              <a:t>dual</a:t>
            </a:r>
            <a:r>
              <a:rPr lang="tr-TR" sz="2000" i="0" dirty="0">
                <a:effectLst/>
              </a:rPr>
              <a:t> olmak üzere 2 farklı modeli vardır.</a:t>
            </a:r>
          </a:p>
          <a:p>
            <a:r>
              <a:rPr lang="tr-TR" sz="2000" i="0" dirty="0">
                <a:effectLst/>
              </a:rPr>
              <a:t>Başlangıçta ifade edilen DP problemine, “problemin </a:t>
            </a:r>
            <a:r>
              <a:rPr lang="tr-TR" sz="2000" i="0" dirty="0" err="1">
                <a:effectLst/>
              </a:rPr>
              <a:t>primali</a:t>
            </a:r>
            <a:r>
              <a:rPr lang="tr-TR" sz="2000" i="0" dirty="0">
                <a:effectLst/>
              </a:rPr>
              <a:t>”, diğer gösterim şekline ise “problemin </a:t>
            </a:r>
            <a:r>
              <a:rPr lang="tr-TR" sz="2000" i="0" dirty="0" err="1">
                <a:effectLst/>
              </a:rPr>
              <a:t>duali</a:t>
            </a:r>
            <a:r>
              <a:rPr lang="tr-TR" sz="2000" i="0" dirty="0">
                <a:effectLst/>
              </a:rPr>
              <a:t>” denir. </a:t>
            </a:r>
          </a:p>
          <a:p>
            <a:r>
              <a:rPr lang="tr-TR" sz="2000" b="0" i="0" dirty="0">
                <a:effectLst/>
              </a:rPr>
              <a:t>Sonlu bir optimum çözümü olan tüm </a:t>
            </a:r>
            <a:r>
              <a:rPr lang="tr-TR" sz="2000" b="0" i="0" dirty="0" err="1">
                <a:effectLst/>
              </a:rPr>
              <a:t>primal</a:t>
            </a:r>
            <a:r>
              <a:rPr lang="tr-TR" sz="2000" b="0" i="0" dirty="0">
                <a:effectLst/>
              </a:rPr>
              <a:t> doğrusal programlama problemlerinin </a:t>
            </a:r>
            <a:r>
              <a:rPr lang="tr-TR" sz="2000" b="0" i="0" dirty="0" err="1">
                <a:effectLst/>
              </a:rPr>
              <a:t>dual</a:t>
            </a:r>
            <a:r>
              <a:rPr lang="tr-TR" sz="2000" b="0" i="0" dirty="0">
                <a:effectLst/>
              </a:rPr>
              <a:t> problem olarak adlandırılan başka bir optimum çözümü vardır.</a:t>
            </a:r>
          </a:p>
        </p:txBody>
      </p:sp>
    </p:spTree>
    <p:extLst>
      <p:ext uri="{BB962C8B-B14F-4D97-AF65-F5344CB8AC3E}">
        <p14:creationId xmlns:p14="http://schemas.microsoft.com/office/powerpoint/2010/main" val="3217688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80621E3C-AB2B-41E3-B62F-8C775F00C4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68" t="31675" r="40942"/>
          <a:stretch/>
        </p:blipFill>
        <p:spPr>
          <a:xfrm>
            <a:off x="4699405" y="502920"/>
            <a:ext cx="6588488" cy="5761693"/>
          </a:xfrm>
          <a:prstGeom prst="rect">
            <a:avLst/>
          </a:prstGeom>
        </p:spPr>
      </p:pic>
      <p:pic>
        <p:nvPicPr>
          <p:cNvPr id="7" name="Resim 6">
            <a:extLst>
              <a:ext uri="{FF2B5EF4-FFF2-40B4-BE49-F238E27FC236}">
                <a16:creationId xmlns:a16="http://schemas.microsoft.com/office/drawing/2014/main" id="{0E2E8E55-8274-4249-B63E-EB69811BC36E}"/>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t="52476" r="48617" b="4925"/>
          <a:stretch/>
        </p:blipFill>
        <p:spPr>
          <a:xfrm rot="16200000">
            <a:off x="1676060" y="-476295"/>
            <a:ext cx="2117732" cy="4076161"/>
          </a:xfrm>
          <a:prstGeom prst="rect">
            <a:avLst/>
          </a:prstGeom>
        </p:spPr>
      </p:pic>
    </p:spTree>
    <p:extLst>
      <p:ext uri="{BB962C8B-B14F-4D97-AF65-F5344CB8AC3E}">
        <p14:creationId xmlns:p14="http://schemas.microsoft.com/office/powerpoint/2010/main" val="19358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B5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77471924-2237-44C7-A8EA-1F88AAE488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597" t="16601" r="46949" b="14902"/>
          <a:stretch/>
        </p:blipFill>
        <p:spPr>
          <a:xfrm rot="16200000">
            <a:off x="2649361" y="-592501"/>
            <a:ext cx="3955010" cy="6237292"/>
          </a:xfrm>
          <a:prstGeom prst="rect">
            <a:avLst/>
          </a:prstGeom>
        </p:spPr>
      </p:pic>
      <p:sp>
        <p:nvSpPr>
          <p:cNvPr id="13" name="Metin kutusu 12">
            <a:extLst>
              <a:ext uri="{FF2B5EF4-FFF2-40B4-BE49-F238E27FC236}">
                <a16:creationId xmlns:a16="http://schemas.microsoft.com/office/drawing/2014/main" id="{6DC7F0E0-E2A2-4179-B4EF-D764587A6827}"/>
              </a:ext>
            </a:extLst>
          </p:cNvPr>
          <p:cNvSpPr txBox="1"/>
          <p:nvPr/>
        </p:nvSpPr>
        <p:spPr>
          <a:xfrm>
            <a:off x="1737233" y="4732909"/>
            <a:ext cx="8712514" cy="707886"/>
          </a:xfrm>
          <a:prstGeom prst="rect">
            <a:avLst/>
          </a:prstGeom>
          <a:noFill/>
        </p:spPr>
        <p:txBody>
          <a:bodyPr wrap="square">
            <a:spAutoFit/>
          </a:bodyPr>
          <a:lstStyle/>
          <a:p>
            <a:r>
              <a:rPr lang="tr-TR" sz="2000" b="1" dirty="0" err="1">
                <a:solidFill>
                  <a:schemeClr val="accent1">
                    <a:lumMod val="75000"/>
                    <a:lumOff val="25000"/>
                  </a:schemeClr>
                </a:solidFill>
              </a:rPr>
              <a:t>Primal</a:t>
            </a:r>
            <a:r>
              <a:rPr lang="tr-TR" sz="2000" b="1" dirty="0">
                <a:solidFill>
                  <a:schemeClr val="accent1">
                    <a:lumMod val="75000"/>
                    <a:lumOff val="25000"/>
                  </a:schemeClr>
                </a:solidFill>
              </a:rPr>
              <a:t> modelin |</a:t>
            </a:r>
            <a:r>
              <a:rPr lang="tr-TR" sz="2000" b="1" dirty="0" err="1">
                <a:solidFill>
                  <a:schemeClr val="accent1">
                    <a:lumMod val="75000"/>
                    <a:lumOff val="25000"/>
                  </a:schemeClr>
                </a:solidFill>
              </a:rPr>
              <a:t>Cj-Zj</a:t>
            </a:r>
            <a:r>
              <a:rPr lang="tr-TR" sz="2000" b="1" dirty="0">
                <a:solidFill>
                  <a:schemeClr val="accent1">
                    <a:lumMod val="75000"/>
                    <a:lumOff val="25000"/>
                  </a:schemeClr>
                </a:solidFill>
              </a:rPr>
              <a:t>| satırındaki aylak değişken değerleri </a:t>
            </a:r>
            <a:r>
              <a:rPr lang="tr-TR" sz="2000" b="1" dirty="0" err="1">
                <a:solidFill>
                  <a:schemeClr val="accent1">
                    <a:lumMod val="75000"/>
                    <a:lumOff val="25000"/>
                  </a:schemeClr>
                </a:solidFill>
              </a:rPr>
              <a:t>dual</a:t>
            </a:r>
            <a:r>
              <a:rPr lang="tr-TR" sz="2000" b="1" dirty="0">
                <a:solidFill>
                  <a:schemeClr val="accent1">
                    <a:lumMod val="75000"/>
                    <a:lumOff val="25000"/>
                  </a:schemeClr>
                </a:solidFill>
              </a:rPr>
              <a:t> modelin optimum çözüm değerleridir.</a:t>
            </a:r>
          </a:p>
        </p:txBody>
      </p:sp>
    </p:spTree>
    <p:extLst>
      <p:ext uri="{BB962C8B-B14F-4D97-AF65-F5344CB8AC3E}">
        <p14:creationId xmlns:p14="http://schemas.microsoft.com/office/powerpoint/2010/main" val="608249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B6D495-6D2A-4DB8-B345-0965B18EF0EC}"/>
              </a:ext>
            </a:extLst>
          </p:cNvPr>
          <p:cNvSpPr>
            <a:spLocks noGrp="1"/>
          </p:cNvSpPr>
          <p:nvPr>
            <p:ph type="title"/>
          </p:nvPr>
        </p:nvSpPr>
        <p:spPr/>
        <p:txBody>
          <a:bodyPr/>
          <a:lstStyle/>
          <a:p>
            <a:r>
              <a:rPr lang="tr-TR" dirty="0"/>
              <a:t>Çalışma sorusu</a:t>
            </a:r>
          </a:p>
        </p:txBody>
      </p:sp>
      <p:sp>
        <p:nvSpPr>
          <p:cNvPr id="3" name="İçerik Yer Tutucusu 2">
            <a:extLst>
              <a:ext uri="{FF2B5EF4-FFF2-40B4-BE49-F238E27FC236}">
                <a16:creationId xmlns:a16="http://schemas.microsoft.com/office/drawing/2014/main" id="{925692C6-E882-4EE0-8ED9-63F3C08FDF9A}"/>
              </a:ext>
            </a:extLst>
          </p:cNvPr>
          <p:cNvSpPr>
            <a:spLocks noGrp="1"/>
          </p:cNvSpPr>
          <p:nvPr>
            <p:ph sz="half" idx="1"/>
          </p:nvPr>
        </p:nvSpPr>
        <p:spPr/>
        <p:txBody>
          <a:bodyPr/>
          <a:lstStyle/>
          <a:p>
            <a:pPr>
              <a:buFont typeface="Wingdings" panose="05000000000000000000" pitchFamily="2" charset="2"/>
              <a:buChar char="q"/>
            </a:pPr>
            <a:r>
              <a:rPr lang="tr-TR" sz="1800" dirty="0"/>
              <a:t>Amaç Fonksiyonu: </a:t>
            </a:r>
          </a:p>
          <a:p>
            <a:pPr marL="0" indent="0">
              <a:buNone/>
            </a:pPr>
            <a:r>
              <a:rPr lang="tr-TR" sz="1800" dirty="0" err="1"/>
              <a:t>Max</a:t>
            </a:r>
            <a:r>
              <a:rPr lang="tr-TR" sz="1800" dirty="0"/>
              <a:t> Z = 12X1+4X2</a:t>
            </a:r>
          </a:p>
          <a:p>
            <a:pPr>
              <a:buFont typeface="Wingdings" panose="05000000000000000000" pitchFamily="2" charset="2"/>
              <a:buChar char="q"/>
            </a:pPr>
            <a:r>
              <a:rPr lang="tr-TR" sz="1800" dirty="0"/>
              <a:t>Kısıtlar:</a:t>
            </a:r>
          </a:p>
          <a:p>
            <a:pPr marL="0" indent="0">
              <a:buNone/>
            </a:pPr>
            <a:r>
              <a:rPr lang="tr-TR" dirty="0"/>
              <a:t>3</a:t>
            </a:r>
            <a:r>
              <a:rPr lang="tr-TR" sz="1800" dirty="0"/>
              <a:t>X1+2X2 ≤ 6</a:t>
            </a:r>
          </a:p>
          <a:p>
            <a:pPr marL="0" indent="0">
              <a:buNone/>
            </a:pPr>
            <a:r>
              <a:rPr lang="tr-TR" dirty="0"/>
              <a:t>½ </a:t>
            </a:r>
            <a:r>
              <a:rPr lang="tr-TR" sz="1800" dirty="0"/>
              <a:t>X1+X2 ≤ 4</a:t>
            </a:r>
          </a:p>
          <a:p>
            <a:pPr marL="0" indent="0">
              <a:buNone/>
            </a:pPr>
            <a:r>
              <a:rPr lang="tr-TR" sz="1800" dirty="0"/>
              <a:t>X1,X2  ≥ 0</a:t>
            </a:r>
          </a:p>
          <a:p>
            <a:endParaRPr lang="tr-TR" dirty="0"/>
          </a:p>
        </p:txBody>
      </p:sp>
      <p:sp>
        <p:nvSpPr>
          <p:cNvPr id="4" name="İçerik Yer Tutucusu 3">
            <a:extLst>
              <a:ext uri="{FF2B5EF4-FFF2-40B4-BE49-F238E27FC236}">
                <a16:creationId xmlns:a16="http://schemas.microsoft.com/office/drawing/2014/main" id="{23567D62-2214-4CE5-91FD-4CB49C12087B}"/>
              </a:ext>
            </a:extLst>
          </p:cNvPr>
          <p:cNvSpPr>
            <a:spLocks noGrp="1"/>
          </p:cNvSpPr>
          <p:nvPr>
            <p:ph sz="half" idx="2"/>
          </p:nvPr>
        </p:nvSpPr>
        <p:spPr/>
        <p:txBody>
          <a:bodyPr/>
          <a:lstStyle/>
          <a:p>
            <a:pPr marL="0" indent="0">
              <a:buNone/>
            </a:pPr>
            <a:r>
              <a:rPr lang="tr-TR" sz="1800" dirty="0"/>
              <a:t>Verilen doğrusal programlama modelini;</a:t>
            </a:r>
          </a:p>
          <a:p>
            <a:pPr marL="342900" indent="-342900">
              <a:buFont typeface="+mj-lt"/>
              <a:buAutoNum type="alphaLcPeriod"/>
            </a:pPr>
            <a:r>
              <a:rPr lang="tr-TR" sz="1800" dirty="0" err="1"/>
              <a:t>Simpleks</a:t>
            </a:r>
            <a:r>
              <a:rPr lang="tr-TR" sz="1800" dirty="0"/>
              <a:t> yöntemle çözünüz.</a:t>
            </a:r>
          </a:p>
          <a:p>
            <a:pPr marL="342900" indent="-342900">
              <a:buFont typeface="+mj-lt"/>
              <a:buAutoNum type="alphaLcPeriod"/>
            </a:pPr>
            <a:r>
              <a:rPr lang="tr-TR" sz="1800" dirty="0" err="1"/>
              <a:t>Dualini</a:t>
            </a:r>
            <a:r>
              <a:rPr lang="tr-TR" sz="1800" dirty="0"/>
              <a:t> alınız.</a:t>
            </a:r>
          </a:p>
          <a:p>
            <a:pPr marL="342900" indent="-342900">
              <a:buFont typeface="+mj-lt"/>
              <a:buAutoNum type="alphaLcPeriod"/>
            </a:pPr>
            <a:r>
              <a:rPr lang="tr-TR" sz="1800" dirty="0"/>
              <a:t>Dual sorunu </a:t>
            </a:r>
            <a:r>
              <a:rPr lang="tr-TR" sz="1800" dirty="0" err="1"/>
              <a:t>simpleks</a:t>
            </a:r>
            <a:r>
              <a:rPr lang="tr-TR" sz="1800" dirty="0"/>
              <a:t> yöntemle çözünüz.</a:t>
            </a:r>
          </a:p>
          <a:p>
            <a:pPr marL="342900" indent="-342900">
              <a:buFont typeface="+mj-lt"/>
              <a:buAutoNum type="alphaLcPeriod"/>
            </a:pPr>
            <a:r>
              <a:rPr lang="tr-TR" sz="1800" dirty="0" err="1"/>
              <a:t>Dualite</a:t>
            </a:r>
            <a:r>
              <a:rPr lang="tr-TR" sz="1800" dirty="0"/>
              <a:t> teoremlerini ispatlayınız.</a:t>
            </a:r>
          </a:p>
          <a:p>
            <a:endParaRPr lang="tr-TR" dirty="0"/>
          </a:p>
        </p:txBody>
      </p:sp>
    </p:spTree>
    <p:extLst>
      <p:ext uri="{BB962C8B-B14F-4D97-AF65-F5344CB8AC3E}">
        <p14:creationId xmlns:p14="http://schemas.microsoft.com/office/powerpoint/2010/main" val="12012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7AF02B-2211-4054-9AB5-B8760AB5A5C3}"/>
              </a:ext>
            </a:extLst>
          </p:cNvPr>
          <p:cNvSpPr>
            <a:spLocks noGrp="1"/>
          </p:cNvSpPr>
          <p:nvPr>
            <p:ph type="title"/>
          </p:nvPr>
        </p:nvSpPr>
        <p:spPr/>
        <p:txBody>
          <a:bodyPr/>
          <a:lstStyle/>
          <a:p>
            <a:r>
              <a:rPr lang="tr-TR" dirty="0"/>
              <a:t>DUALİTENİN EKONOMİK YORUMU</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011DDB07-C3F9-466D-92A6-73F4A0BBFC74}"/>
                  </a:ext>
                </a:extLst>
              </p:cNvPr>
              <p:cNvSpPr>
                <a:spLocks noGrp="1"/>
              </p:cNvSpPr>
              <p:nvPr>
                <p:ph sz="half" idx="1"/>
              </p:nvPr>
            </p:nvSpPr>
            <p:spPr>
              <a:xfrm>
                <a:off x="395925" y="2030040"/>
                <a:ext cx="11387580" cy="4559296"/>
              </a:xfrm>
            </p:spPr>
            <p:txBody>
              <a:bodyPr>
                <a:normAutofit/>
              </a:bodyPr>
              <a:lstStyle/>
              <a:p>
                <a:r>
                  <a:rPr lang="tr-TR" sz="2000" dirty="0"/>
                  <a:t>Doğrusal Programlama probleminin sağ taraf kısıtlayıcılarındaki değişmelerin, problemin optimal z değerini nasıl değiştirdiğinin belirlenmesi yöneticiler için oldukça önemlidir. Bu düşünce ile problemin i kısıtlayıcısının miktarı, 1 birim artırıldığında bu i kısıtlayıcısının gölge fiyatı, optimum z değerini arttıran miktardır.</a:t>
                </a:r>
              </a:p>
              <a:p>
                <a:r>
                  <a:rPr lang="tr-TR" sz="2000" dirty="0"/>
                  <a:t>Dual değişkenlerin optimum değerlerine gölge fiyatlar (</a:t>
                </a:r>
                <a14:m>
                  <m:oMath xmlns:m="http://schemas.openxmlformats.org/officeDocument/2006/math">
                    <m:sSub>
                      <m:sSubPr>
                        <m:ctrlPr>
                          <a:rPr lang="tr-TR" sz="2000" i="1" dirty="0" smtClean="0">
                            <a:latin typeface="Cambria Math" panose="02040503050406030204" pitchFamily="18" charset="0"/>
                          </a:rPr>
                        </m:ctrlPr>
                      </m:sSubPr>
                      <m:e>
                        <m:r>
                          <a:rPr lang="tr-TR" sz="2000" i="1" dirty="0">
                            <a:latin typeface="Cambria Math" panose="02040503050406030204" pitchFamily="18" charset="0"/>
                          </a:rPr>
                          <m:t>𝑉</m:t>
                        </m:r>
                      </m:e>
                      <m:sub>
                        <m:r>
                          <a:rPr lang="tr-TR" sz="2000" b="0" i="1" dirty="0" smtClean="0">
                            <a:latin typeface="Cambria Math" panose="02040503050406030204" pitchFamily="18" charset="0"/>
                          </a:rPr>
                          <m:t>𝑖</m:t>
                        </m:r>
                      </m:sub>
                    </m:sSub>
                  </m:oMath>
                </a14:m>
                <a:r>
                  <a:rPr lang="tr-TR" sz="2000" dirty="0"/>
                  <a:t>) diyoruz. Gölge fiyatlar, herhangi bir üretim kaynağının miktarını 1 birim arttırılması veya azaltılması durumunda amaç fonksiyonunda meydana gelecek artış veya azalıştır.</a:t>
                </a:r>
              </a:p>
              <a:p>
                <a:r>
                  <a:rPr lang="tr-TR" sz="2000" dirty="0"/>
                  <a:t>Kısaca; söz konusu kaynaktan 1 birim daha olduğunda amaç fonksiyonuna yapacağı katkıdır.</a:t>
                </a:r>
              </a:p>
              <a:p>
                <a:r>
                  <a:rPr lang="tr-TR" sz="2000" dirty="0"/>
                  <a:t>Herhangi bir kısıtta, eğer kaynakların toplam marjinal değeri sağ taraftaki kar değerini aşar ise istenen kaynak gereğinden fazla olacağından, o ürün üretilmemelidir. Eğer kaynakların toplam marjinal değeri denklemin sağ tarafındaki değer ile tam bir eşitlik gösterirse, kaynaklar etkin bir şekilde kullanılıyor demektir.</a:t>
                </a:r>
              </a:p>
            </p:txBody>
          </p:sp>
        </mc:Choice>
        <mc:Fallback xmlns="">
          <p:sp>
            <p:nvSpPr>
              <p:cNvPr id="3" name="İçerik Yer Tutucusu 2">
                <a:extLst>
                  <a:ext uri="{FF2B5EF4-FFF2-40B4-BE49-F238E27FC236}">
                    <a16:creationId xmlns:a16="http://schemas.microsoft.com/office/drawing/2014/main" id="{011DDB07-C3F9-466D-92A6-73F4A0BBFC74}"/>
                  </a:ext>
                </a:extLst>
              </p:cNvPr>
              <p:cNvSpPr>
                <a:spLocks noGrp="1" noRot="1" noChangeAspect="1" noMove="1" noResize="1" noEditPoints="1" noAdjustHandles="1" noChangeArrowheads="1" noChangeShapeType="1" noTextEdit="1"/>
              </p:cNvSpPr>
              <p:nvPr>
                <p:ph sz="half" idx="1"/>
              </p:nvPr>
            </p:nvSpPr>
            <p:spPr>
              <a:xfrm>
                <a:off x="395925" y="2030040"/>
                <a:ext cx="11387580" cy="4559296"/>
              </a:xfrm>
              <a:blipFill>
                <a:blip r:embed="rId2"/>
                <a:stretch>
                  <a:fillRect l="-321" r="-589"/>
                </a:stretch>
              </a:blipFill>
            </p:spPr>
            <p:txBody>
              <a:bodyPr/>
              <a:lstStyle/>
              <a:p>
                <a:r>
                  <a:rPr lang="tr-TR">
                    <a:noFill/>
                  </a:rPr>
                  <a:t> </a:t>
                </a:r>
              </a:p>
            </p:txBody>
          </p:sp>
        </mc:Fallback>
      </mc:AlternateContent>
    </p:spTree>
    <p:extLst>
      <p:ext uri="{BB962C8B-B14F-4D97-AF65-F5344CB8AC3E}">
        <p14:creationId xmlns:p14="http://schemas.microsoft.com/office/powerpoint/2010/main" val="27997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57D544C-CB21-4871-8502-659001A1EA48}"/>
              </a:ext>
            </a:extLst>
          </p:cNvPr>
          <p:cNvSpPr>
            <a:spLocks noGrp="1"/>
          </p:cNvSpPr>
          <p:nvPr>
            <p:ph idx="1"/>
          </p:nvPr>
        </p:nvSpPr>
        <p:spPr>
          <a:xfrm>
            <a:off x="863996" y="2039093"/>
            <a:ext cx="9910841" cy="3678303"/>
          </a:xfrm>
        </p:spPr>
        <p:txBody>
          <a:bodyPr>
            <a:normAutofit/>
          </a:bodyPr>
          <a:lstStyle/>
          <a:p>
            <a:r>
              <a:rPr lang="tr-TR" sz="2000" dirty="0"/>
              <a:t>Dual problemlerinde, elverişli kaynakların en etkin dağılımı, tüm kaynakların toplam marjinal değerlerini (maliyetlerini) kısıtlayıcılara bağlı kalarak ürün karından az olmayacak şekilde minimum yapılarak sağlanır.</a:t>
            </a:r>
          </a:p>
          <a:p>
            <a:r>
              <a:rPr lang="tr-TR" sz="2000" dirty="0"/>
              <a:t>Gölge fiyat değeri sıfır olan üretim faktörü ihtiyaçtan daha bol kaynak olurken, gölge fiyatı yüksek pozitif değerli üretim faktörleri ise kıt kaynaklar olmaktadır.</a:t>
            </a:r>
          </a:p>
          <a:p>
            <a:r>
              <a:rPr lang="tr-TR" sz="2000" dirty="0"/>
              <a:t>Gölge fiyatları firmanın elindeki veri sayısını arttırarak yöneticiye karar vermede yardımcı olur. Yönetici gölge fiyatı yüksek olan girdiden az, gölge fiyatı düşük olan veya sıfır olan girdilerden daha çok kullanım yoluna giderek toplam üretim maliyetini en küçük kılmaya çalışacaktır.</a:t>
            </a:r>
          </a:p>
        </p:txBody>
      </p:sp>
    </p:spTree>
    <p:extLst>
      <p:ext uri="{BB962C8B-B14F-4D97-AF65-F5344CB8AC3E}">
        <p14:creationId xmlns:p14="http://schemas.microsoft.com/office/powerpoint/2010/main" val="144029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E790733C-FC67-4D6E-8D8B-E93D3F8382B0}"/>
                  </a:ext>
                </a:extLst>
              </p:cNvPr>
              <p:cNvSpPr>
                <a:spLocks noGrp="1"/>
              </p:cNvSpPr>
              <p:nvPr>
                <p:ph idx="1"/>
              </p:nvPr>
            </p:nvSpPr>
            <p:spPr>
              <a:xfrm>
                <a:off x="392656" y="1383931"/>
                <a:ext cx="10580144" cy="5115850"/>
              </a:xfrm>
            </p:spPr>
            <p:txBody>
              <a:bodyPr>
                <a:normAutofit/>
              </a:bodyPr>
              <a:lstStyle/>
              <a:p>
                <a:r>
                  <a:rPr lang="tr-TR" sz="2000" dirty="0"/>
                  <a:t>Dual modelde elde edilen çözüm sonuçları her bir girdinin göreli gölge fiyatını verir. Bu fiyatlarla eldeki girdi miktarı çarpıldığında her bir girdinin parasal değeri ve dolayısıyla toplam kazançtaki payı elde edilmiş olur. Benzer analiz birim mal üretiminde de yapılabilir. </a:t>
                </a:r>
                <a:r>
                  <a:rPr lang="tr-TR" sz="2000" dirty="0" err="1"/>
                  <a:t>Primal</a:t>
                </a:r>
                <a:r>
                  <a:rPr lang="tr-TR" sz="2000" dirty="0"/>
                  <a:t> modelde her bir kısıt 1 birim mal üretebilmek için gerekli girdi bileşimini verir. Bu bileşimin değeri, o malın üretiminden elde edilecek kara eşit ya da büyük olmalıdır. Eğer küçük olursa kaynakların değeri malın değerinden daha az olur ve bu da kazancı arttırmaz.</a:t>
                </a:r>
              </a:p>
              <a:p>
                <a:pPr marL="0" indent="0">
                  <a:buNone/>
                </a:pPr>
                <a:endParaRPr lang="tr-TR" sz="2000" i="1" dirty="0">
                  <a:latin typeface="Cambria Math" panose="02040503050406030204" pitchFamily="18" charset="0"/>
                </a:endParaRPr>
              </a:p>
              <a:p>
                <a:pPr marL="0" indent="0">
                  <a:buNone/>
                </a:pP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       </m:t>
                        </m:r>
                        <m:r>
                          <a:rPr lang="tr-TR" sz="2000" b="0" i="1" dirty="0" smtClean="0">
                            <a:latin typeface="Cambria Math" panose="02040503050406030204" pitchFamily="18" charset="0"/>
                          </a:rPr>
                          <m:t>𝑎</m:t>
                        </m:r>
                      </m:e>
                      <m:sub>
                        <m:r>
                          <a:rPr lang="tr-TR" sz="2000" b="0" i="1" dirty="0" smtClean="0">
                            <a:latin typeface="Cambria Math" panose="02040503050406030204" pitchFamily="18" charset="0"/>
                          </a:rPr>
                          <m:t>11</m:t>
                        </m:r>
                      </m:sub>
                    </m:sSub>
                  </m:oMath>
                </a14:m>
                <a:r>
                  <a:rPr lang="tr-TR" sz="2000" dirty="0"/>
                  <a:t> </a:t>
                </a: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𝑉</m:t>
                        </m:r>
                      </m:e>
                      <m:sub>
                        <m:r>
                          <a:rPr lang="tr-TR" sz="2000" b="0" i="1" dirty="0" smtClean="0">
                            <a:latin typeface="Cambria Math" panose="02040503050406030204" pitchFamily="18" charset="0"/>
                          </a:rPr>
                          <m:t>1</m:t>
                        </m:r>
                      </m:sub>
                    </m:sSub>
                  </m:oMath>
                </a14:m>
                <a:r>
                  <a:rPr lang="tr-TR" sz="2000" dirty="0"/>
                  <a:t> +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𝑎</m:t>
                        </m:r>
                      </m:e>
                      <m:sub>
                        <m:r>
                          <a:rPr lang="tr-TR" sz="2000" b="0" i="1" dirty="0" smtClean="0">
                            <a:latin typeface="Cambria Math" panose="02040503050406030204" pitchFamily="18" charset="0"/>
                          </a:rPr>
                          <m:t>2</m:t>
                        </m:r>
                        <m:r>
                          <a:rPr lang="tr-TR" sz="2000" i="1" dirty="0">
                            <a:latin typeface="Cambria Math" panose="02040503050406030204" pitchFamily="18" charset="0"/>
                          </a:rPr>
                          <m:t>1</m:t>
                        </m:r>
                      </m:sub>
                    </m:sSub>
                  </m:oMath>
                </a14:m>
                <a:r>
                  <a:rPr lang="tr-TR" sz="2000" dirty="0"/>
                  <a:t> </a:t>
                </a:r>
                <a14:m>
                  <m:oMath xmlns:m="http://schemas.openxmlformats.org/officeDocument/2006/math">
                    <m:sSub>
                      <m:sSubPr>
                        <m:ctrlPr>
                          <a:rPr lang="tr-TR" sz="2000" i="1" dirty="0">
                            <a:latin typeface="Cambria Math" panose="02040503050406030204" pitchFamily="18" charset="0"/>
                          </a:rPr>
                        </m:ctrlPr>
                      </m:sSubPr>
                      <m:e>
                        <m:r>
                          <a:rPr lang="tr-TR" sz="2000" b="0" i="1" dirty="0" smtClean="0">
                            <a:latin typeface="Cambria Math" panose="02040503050406030204" pitchFamily="18" charset="0"/>
                          </a:rPr>
                          <m:t>𝑉</m:t>
                        </m:r>
                      </m:e>
                      <m:sub>
                        <m:r>
                          <a:rPr lang="tr-TR" sz="2000" b="0" i="1" dirty="0" smtClean="0">
                            <a:latin typeface="Cambria Math" panose="02040503050406030204" pitchFamily="18" charset="0"/>
                          </a:rPr>
                          <m:t>2</m:t>
                        </m:r>
                      </m:sub>
                    </m:sSub>
                  </m:oMath>
                </a14:m>
                <a:r>
                  <a:rPr lang="tr-TR" sz="2000" dirty="0"/>
                  <a:t> +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𝑎</m:t>
                        </m:r>
                      </m:e>
                      <m:sub>
                        <m:r>
                          <a:rPr lang="tr-TR" sz="2000" b="0" i="1" dirty="0" smtClean="0">
                            <a:latin typeface="Cambria Math" panose="02040503050406030204" pitchFamily="18" charset="0"/>
                          </a:rPr>
                          <m:t>3</m:t>
                        </m:r>
                        <m:r>
                          <a:rPr lang="tr-TR" sz="2000" i="1" dirty="0">
                            <a:latin typeface="Cambria Math" panose="02040503050406030204" pitchFamily="18" charset="0"/>
                          </a:rPr>
                          <m:t>1</m:t>
                        </m:r>
                      </m:sub>
                    </m:sSub>
                  </m:oMath>
                </a14:m>
                <a:r>
                  <a:rPr lang="tr-TR" sz="2000" dirty="0"/>
                  <a:t> </a:t>
                </a:r>
                <a14:m>
                  <m:oMath xmlns:m="http://schemas.openxmlformats.org/officeDocument/2006/math">
                    <m:sSub>
                      <m:sSubPr>
                        <m:ctrlPr>
                          <a:rPr lang="tr-TR" sz="2000" i="1" dirty="0">
                            <a:latin typeface="Cambria Math" panose="02040503050406030204" pitchFamily="18" charset="0"/>
                          </a:rPr>
                        </m:ctrlPr>
                      </m:sSubPr>
                      <m:e>
                        <m:r>
                          <a:rPr lang="tr-TR" sz="2000" b="0" i="1" dirty="0" smtClean="0">
                            <a:latin typeface="Cambria Math" panose="02040503050406030204" pitchFamily="18" charset="0"/>
                          </a:rPr>
                          <m:t>𝑉</m:t>
                        </m:r>
                      </m:e>
                      <m:sub>
                        <m:r>
                          <a:rPr lang="tr-TR" sz="2000" b="0" i="1" dirty="0" smtClean="0">
                            <a:latin typeface="Cambria Math" panose="02040503050406030204" pitchFamily="18" charset="0"/>
                          </a:rPr>
                          <m:t>3</m:t>
                        </m:r>
                      </m:sub>
                    </m:sSub>
                  </m:oMath>
                </a14:m>
                <a:r>
                  <a:rPr lang="tr-TR" sz="2000" b="0" i="1" dirty="0">
                    <a:latin typeface="Cambria Math" panose="02040503050406030204" pitchFamily="18" charset="0"/>
                  </a:rPr>
                  <a:t> - </a:t>
                </a:r>
                <a14:m>
                  <m:oMath xmlns:m="http://schemas.openxmlformats.org/officeDocument/2006/math">
                    <m:sSub>
                      <m:sSubPr>
                        <m:ctrlPr>
                          <a:rPr lang="tr-TR" sz="2000" i="1">
                            <a:latin typeface="Cambria Math" panose="02040503050406030204" pitchFamily="18" charset="0"/>
                          </a:rPr>
                        </m:ctrlPr>
                      </m:sSubPr>
                      <m:e>
                        <m:r>
                          <a:rPr lang="tr-TR" sz="2000" b="0" i="1" smtClean="0">
                            <a:latin typeface="Cambria Math" panose="02040503050406030204" pitchFamily="18" charset="0"/>
                          </a:rPr>
                          <m:t>𝐿</m:t>
                        </m:r>
                      </m:e>
                      <m:sub>
                        <m:r>
                          <a:rPr lang="tr-TR" sz="2000" i="1">
                            <a:latin typeface="Cambria Math" panose="02040503050406030204" pitchFamily="18" charset="0"/>
                          </a:rPr>
                          <m:t>1</m:t>
                        </m:r>
                      </m:sub>
                    </m:sSub>
                  </m:oMath>
                </a14:m>
                <a:r>
                  <a:rPr lang="tr-TR" sz="2000" dirty="0"/>
                  <a:t> = </a:t>
                </a:r>
                <a14:m>
                  <m:oMath xmlns:m="http://schemas.openxmlformats.org/officeDocument/2006/math">
                    <m:sSub>
                      <m:sSubPr>
                        <m:ctrlPr>
                          <a:rPr lang="tr-TR" sz="2000" i="1">
                            <a:latin typeface="Cambria Math" panose="02040503050406030204" pitchFamily="18" charset="0"/>
                          </a:rPr>
                        </m:ctrlPr>
                      </m:sSubPr>
                      <m:e>
                        <m:r>
                          <a:rPr lang="tr-TR" sz="2000" b="0" i="1" smtClean="0">
                            <a:latin typeface="Cambria Math" panose="02040503050406030204" pitchFamily="18" charset="0"/>
                          </a:rPr>
                          <m:t>𝐶</m:t>
                        </m:r>
                      </m:e>
                      <m:sub>
                        <m:r>
                          <a:rPr lang="tr-TR" sz="2000" i="1">
                            <a:latin typeface="Cambria Math" panose="02040503050406030204" pitchFamily="18" charset="0"/>
                          </a:rPr>
                          <m:t>1</m:t>
                        </m:r>
                      </m:sub>
                    </m:sSub>
                  </m:oMath>
                </a14:m>
                <a:r>
                  <a:rPr lang="tr-TR" sz="2000" dirty="0"/>
                  <a:t>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𝐿</m:t>
                        </m:r>
                      </m:e>
                      <m:sub>
                        <m:r>
                          <a:rPr lang="tr-TR" sz="2000" i="1">
                            <a:latin typeface="Cambria Math" panose="02040503050406030204" pitchFamily="18" charset="0"/>
                          </a:rPr>
                          <m:t>1</m:t>
                        </m:r>
                      </m:sub>
                    </m:sSub>
                  </m:oMath>
                </a14:m>
                <a:r>
                  <a:rPr lang="tr-TR" sz="2000" dirty="0"/>
                  <a:t> = artık değişken, göreli kayıp)</a:t>
                </a:r>
                <a:endParaRPr lang="tr-TR" sz="2000" b="0" i="1" dirty="0">
                  <a:latin typeface="Cambria Math" panose="02040503050406030204" pitchFamily="18" charset="0"/>
                </a:endParaRPr>
              </a:p>
              <a:p>
                <a:pPr marL="0" indent="0">
                  <a:buNone/>
                </a:pP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        </m:t>
                        </m:r>
                        <m:r>
                          <a:rPr lang="tr-TR" sz="2000" b="0" i="1" dirty="0" smtClean="0">
                            <a:latin typeface="Cambria Math" panose="02040503050406030204" pitchFamily="18" charset="0"/>
                          </a:rPr>
                          <m:t>𝐿</m:t>
                        </m:r>
                      </m:e>
                      <m:sub>
                        <m:r>
                          <a:rPr lang="tr-TR" sz="2000" i="1" dirty="0">
                            <a:latin typeface="Cambria Math" panose="02040503050406030204" pitchFamily="18" charset="0"/>
                          </a:rPr>
                          <m:t>1</m:t>
                        </m:r>
                      </m:sub>
                    </m:sSub>
                  </m:oMath>
                </a14:m>
                <a:r>
                  <a:rPr lang="tr-TR" sz="2000" dirty="0"/>
                  <a:t> = </a:t>
                </a: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𝑎</m:t>
                        </m:r>
                      </m:e>
                      <m:sub>
                        <m:r>
                          <a:rPr lang="tr-TR" sz="2000" b="0" i="1" dirty="0" smtClean="0">
                            <a:latin typeface="Cambria Math" panose="02040503050406030204" pitchFamily="18" charset="0"/>
                          </a:rPr>
                          <m:t>11</m:t>
                        </m:r>
                      </m:sub>
                    </m:sSub>
                  </m:oMath>
                </a14:m>
                <a:r>
                  <a:rPr lang="tr-TR" sz="2000" dirty="0"/>
                  <a:t> </a:t>
                </a: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𝑌</m:t>
                        </m:r>
                      </m:e>
                      <m:sub>
                        <m:r>
                          <a:rPr lang="tr-TR" sz="2000" b="0" i="1" dirty="0" smtClean="0">
                            <a:latin typeface="Cambria Math" panose="02040503050406030204" pitchFamily="18" charset="0"/>
                          </a:rPr>
                          <m:t>1</m:t>
                        </m:r>
                      </m:sub>
                    </m:sSub>
                  </m:oMath>
                </a14:m>
                <a:r>
                  <a:rPr lang="tr-TR" sz="2000" dirty="0"/>
                  <a:t> +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𝑎</m:t>
                        </m:r>
                      </m:e>
                      <m:sub>
                        <m:r>
                          <a:rPr lang="tr-TR" sz="2000" b="0" i="1" dirty="0" smtClean="0">
                            <a:latin typeface="Cambria Math" panose="02040503050406030204" pitchFamily="18" charset="0"/>
                          </a:rPr>
                          <m:t>2</m:t>
                        </m:r>
                        <m:r>
                          <a:rPr lang="tr-TR" sz="2000" i="1" dirty="0">
                            <a:latin typeface="Cambria Math" panose="02040503050406030204" pitchFamily="18" charset="0"/>
                          </a:rPr>
                          <m:t>1</m:t>
                        </m:r>
                      </m:sub>
                    </m:sSub>
                  </m:oMath>
                </a14:m>
                <a:r>
                  <a:rPr lang="tr-TR" sz="2000" dirty="0"/>
                  <a:t>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𝑌</m:t>
                        </m:r>
                      </m:e>
                      <m:sub>
                        <m:r>
                          <a:rPr lang="tr-TR" sz="2000" b="0" i="1" dirty="0" smtClean="0">
                            <a:latin typeface="Cambria Math" panose="02040503050406030204" pitchFamily="18" charset="0"/>
                          </a:rPr>
                          <m:t>2</m:t>
                        </m:r>
                      </m:sub>
                    </m:sSub>
                  </m:oMath>
                </a14:m>
                <a:r>
                  <a:rPr lang="tr-TR" sz="2000" dirty="0"/>
                  <a:t> +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𝑎</m:t>
                        </m:r>
                      </m:e>
                      <m:sub>
                        <m:r>
                          <a:rPr lang="tr-TR" sz="2000" b="0" i="1" dirty="0" smtClean="0">
                            <a:latin typeface="Cambria Math" panose="02040503050406030204" pitchFamily="18" charset="0"/>
                          </a:rPr>
                          <m:t>3</m:t>
                        </m:r>
                        <m:r>
                          <a:rPr lang="tr-TR" sz="2000" i="1" dirty="0">
                            <a:latin typeface="Cambria Math" panose="02040503050406030204" pitchFamily="18" charset="0"/>
                          </a:rPr>
                          <m:t>1</m:t>
                        </m:r>
                      </m:sub>
                    </m:sSub>
                  </m:oMath>
                </a14:m>
                <a:r>
                  <a:rPr lang="tr-TR" sz="2000" dirty="0"/>
                  <a:t>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𝑌</m:t>
                        </m:r>
                      </m:e>
                      <m:sub>
                        <m:r>
                          <a:rPr lang="tr-TR" sz="2000" b="0" i="1" dirty="0" smtClean="0">
                            <a:latin typeface="Cambria Math" panose="02040503050406030204" pitchFamily="18" charset="0"/>
                          </a:rPr>
                          <m:t>3</m:t>
                        </m:r>
                      </m:sub>
                    </m:sSub>
                  </m:oMath>
                </a14:m>
                <a:r>
                  <a:rPr lang="tr-TR" sz="2000" dirty="0"/>
                  <a:t> - </a:t>
                </a:r>
                <a14:m>
                  <m:oMath xmlns:m="http://schemas.openxmlformats.org/officeDocument/2006/math">
                    <m:sSub>
                      <m:sSubPr>
                        <m:ctrlPr>
                          <a:rPr lang="tr-TR" sz="2000" i="1">
                            <a:latin typeface="Cambria Math" panose="02040503050406030204" pitchFamily="18" charset="0"/>
                          </a:rPr>
                        </m:ctrlPr>
                      </m:sSubPr>
                      <m:e>
                        <m:r>
                          <a:rPr lang="tr-TR" sz="2000" i="1">
                            <a:latin typeface="Cambria Math" panose="02040503050406030204" pitchFamily="18" charset="0"/>
                          </a:rPr>
                          <m:t>𝐶</m:t>
                        </m:r>
                      </m:e>
                      <m:sub>
                        <m:r>
                          <a:rPr lang="tr-TR" sz="2000" i="1">
                            <a:latin typeface="Cambria Math" panose="02040503050406030204" pitchFamily="18" charset="0"/>
                          </a:rPr>
                          <m:t>1</m:t>
                        </m:r>
                      </m:sub>
                    </m:sSub>
                  </m:oMath>
                </a14:m>
                <a:r>
                  <a:rPr lang="tr-TR" sz="2000" dirty="0"/>
                  <a:t>         (0 veya büyük olması lazım)</a:t>
                </a:r>
              </a:p>
              <a:p>
                <a:pPr marL="0" indent="0">
                  <a:buNone/>
                </a:pPr>
                <a:endParaRPr lang="tr-TR" dirty="0"/>
              </a:p>
            </p:txBody>
          </p:sp>
        </mc:Choice>
        <mc:Fallback>
          <p:sp>
            <p:nvSpPr>
              <p:cNvPr id="3" name="İçerik Yer Tutucusu 2">
                <a:extLst>
                  <a:ext uri="{FF2B5EF4-FFF2-40B4-BE49-F238E27FC236}">
                    <a16:creationId xmlns:a16="http://schemas.microsoft.com/office/drawing/2014/main" id="{E790733C-FC67-4D6E-8D8B-E93D3F8382B0}"/>
                  </a:ext>
                </a:extLst>
              </p:cNvPr>
              <p:cNvSpPr>
                <a:spLocks noGrp="1" noRot="1" noChangeAspect="1" noMove="1" noResize="1" noEditPoints="1" noAdjustHandles="1" noChangeArrowheads="1" noChangeShapeType="1" noTextEdit="1"/>
              </p:cNvSpPr>
              <p:nvPr>
                <p:ph idx="1"/>
              </p:nvPr>
            </p:nvSpPr>
            <p:spPr>
              <a:xfrm>
                <a:off x="392656" y="1383931"/>
                <a:ext cx="10580144" cy="5115850"/>
              </a:xfrm>
              <a:blipFill>
                <a:blip r:embed="rId2"/>
                <a:stretch>
                  <a:fillRect l="-288"/>
                </a:stretch>
              </a:blipFill>
            </p:spPr>
            <p:txBody>
              <a:bodyPr/>
              <a:lstStyle/>
              <a:p>
                <a:r>
                  <a:rPr lang="tr-TR">
                    <a:noFill/>
                  </a:rPr>
                  <a:t> </a:t>
                </a:r>
              </a:p>
            </p:txBody>
          </p:sp>
        </mc:Fallback>
      </mc:AlternateContent>
      <p:pic>
        <p:nvPicPr>
          <p:cNvPr id="4" name="İçerik Yer Tutucusu 4" descr="metin içeren bir resim&#10;&#10;Açıklama otomatik olarak oluşturuldu">
            <a:extLst>
              <a:ext uri="{FF2B5EF4-FFF2-40B4-BE49-F238E27FC236}">
                <a16:creationId xmlns:a16="http://schemas.microsoft.com/office/drawing/2014/main" id="{31ED7CA0-DC16-476D-BA92-C91A9AC9CCED}"/>
              </a:ext>
            </a:extLst>
          </p:cNvPr>
          <p:cNvPicPr>
            <a:picLocks noChangeAspect="1"/>
          </p:cNvPicPr>
          <p:nvPr/>
        </p:nvPicPr>
        <p:blipFill rotWithShape="1">
          <a:blip r:embed="rId3">
            <a:extLst>
              <a:ext uri="{28A0092B-C50C-407E-A947-70E740481C1C}">
                <a14:useLocalDpi xmlns:a14="http://schemas.microsoft.com/office/drawing/2010/main" val="0"/>
              </a:ext>
            </a:extLst>
          </a:blip>
          <a:srcRect t="28499" b="43023"/>
          <a:stretch/>
        </p:blipFill>
        <p:spPr>
          <a:xfrm>
            <a:off x="6435311" y="5474069"/>
            <a:ext cx="5143946" cy="904973"/>
          </a:xfrm>
          <a:prstGeom prst="rect">
            <a:avLst/>
          </a:prstGeom>
        </p:spPr>
      </p:pic>
      <p:sp>
        <p:nvSpPr>
          <p:cNvPr id="5" name="Metin kutusu 4">
            <a:extLst>
              <a:ext uri="{FF2B5EF4-FFF2-40B4-BE49-F238E27FC236}">
                <a16:creationId xmlns:a16="http://schemas.microsoft.com/office/drawing/2014/main" id="{C6E068D0-A50C-4D6C-94FC-CE6C40E3B69A}"/>
              </a:ext>
            </a:extLst>
          </p:cNvPr>
          <p:cNvSpPr txBox="1"/>
          <p:nvPr/>
        </p:nvSpPr>
        <p:spPr>
          <a:xfrm>
            <a:off x="985743" y="5531347"/>
            <a:ext cx="5449568" cy="923330"/>
          </a:xfrm>
          <a:prstGeom prst="rect">
            <a:avLst/>
          </a:prstGeom>
          <a:noFill/>
        </p:spPr>
        <p:txBody>
          <a:bodyPr wrap="square">
            <a:spAutoFit/>
          </a:bodyPr>
          <a:lstStyle/>
          <a:p>
            <a:r>
              <a:rPr lang="tr-TR" sz="1800" b="1" dirty="0">
                <a:solidFill>
                  <a:schemeClr val="accent2"/>
                </a:solidFill>
              </a:rPr>
              <a:t>Fırsat maliyeti; herhangi bir mal ve hizmeti üretmek için belirli miktarda diğer mal ve hizmetten vazgeçmedir.</a:t>
            </a:r>
          </a:p>
        </p:txBody>
      </p:sp>
    </p:spTree>
    <p:extLst>
      <p:ext uri="{BB962C8B-B14F-4D97-AF65-F5344CB8AC3E}">
        <p14:creationId xmlns:p14="http://schemas.microsoft.com/office/powerpoint/2010/main" val="276001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B0D91B-B81D-4F4B-AF90-D7E7E807631F}"/>
              </a:ext>
            </a:extLst>
          </p:cNvPr>
          <p:cNvSpPr>
            <a:spLocks noGrp="1"/>
          </p:cNvSpPr>
          <p:nvPr>
            <p:ph type="title"/>
          </p:nvPr>
        </p:nvSpPr>
        <p:spPr/>
        <p:txBody>
          <a:bodyPr/>
          <a:lstStyle/>
          <a:p>
            <a:r>
              <a:rPr lang="tr-TR" dirty="0"/>
              <a:t>ÖRNEK</a:t>
            </a:r>
          </a:p>
        </p:txBody>
      </p:sp>
      <p:pic>
        <p:nvPicPr>
          <p:cNvPr id="4" name="İçerik Yer Tutucusu 3">
            <a:extLst>
              <a:ext uri="{FF2B5EF4-FFF2-40B4-BE49-F238E27FC236}">
                <a16:creationId xmlns:a16="http://schemas.microsoft.com/office/drawing/2014/main" id="{A38047B9-3BE0-4CA6-BAA5-62BBF006C1E4}"/>
              </a:ext>
            </a:extLst>
          </p:cNvPr>
          <p:cNvPicPr>
            <a:picLocks noGrp="1" noChangeAspect="1"/>
          </p:cNvPicPr>
          <p:nvPr>
            <p:ph idx="1"/>
          </p:nvPr>
        </p:nvPicPr>
        <p:blipFill>
          <a:blip r:embed="rId2"/>
          <a:stretch>
            <a:fillRect/>
          </a:stretch>
        </p:blipFill>
        <p:spPr>
          <a:xfrm>
            <a:off x="775335" y="2285123"/>
            <a:ext cx="7623625" cy="3625485"/>
          </a:xfrm>
          <a:prstGeom prst="rect">
            <a:avLst/>
          </a:prstGeom>
        </p:spPr>
      </p:pic>
    </p:spTree>
    <p:extLst>
      <p:ext uri="{BB962C8B-B14F-4D97-AF65-F5344CB8AC3E}">
        <p14:creationId xmlns:p14="http://schemas.microsoft.com/office/powerpoint/2010/main" val="1934334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B0D91B-B81D-4F4B-AF90-D7E7E807631F}"/>
              </a:ext>
            </a:extLst>
          </p:cNvPr>
          <p:cNvSpPr>
            <a:spLocks noGrp="1"/>
          </p:cNvSpPr>
          <p:nvPr>
            <p:ph type="title"/>
          </p:nvPr>
        </p:nvSpPr>
        <p:spPr/>
        <p:txBody>
          <a:bodyPr/>
          <a:lstStyle/>
          <a:p>
            <a:r>
              <a:rPr lang="tr-TR" dirty="0"/>
              <a:t>ÖRNEK</a:t>
            </a:r>
          </a:p>
        </p:txBody>
      </p:sp>
      <p:pic>
        <p:nvPicPr>
          <p:cNvPr id="4" name="İçerik Yer Tutucusu 3">
            <a:extLst>
              <a:ext uri="{FF2B5EF4-FFF2-40B4-BE49-F238E27FC236}">
                <a16:creationId xmlns:a16="http://schemas.microsoft.com/office/drawing/2014/main" id="{A38047B9-3BE0-4CA6-BAA5-62BBF006C1E4}"/>
              </a:ext>
            </a:extLst>
          </p:cNvPr>
          <p:cNvPicPr>
            <a:picLocks noGrp="1" noChangeAspect="1"/>
          </p:cNvPicPr>
          <p:nvPr>
            <p:ph idx="1"/>
          </p:nvPr>
        </p:nvPicPr>
        <p:blipFill>
          <a:blip r:embed="rId2"/>
          <a:stretch>
            <a:fillRect/>
          </a:stretch>
        </p:blipFill>
        <p:spPr>
          <a:xfrm>
            <a:off x="398262" y="1939038"/>
            <a:ext cx="7463693" cy="3549427"/>
          </a:xfrm>
          <a:prstGeom prst="rect">
            <a:avLst/>
          </a:prstGeom>
        </p:spPr>
      </p:pic>
      <p:pic>
        <p:nvPicPr>
          <p:cNvPr id="5" name="Resim 4">
            <a:extLst>
              <a:ext uri="{FF2B5EF4-FFF2-40B4-BE49-F238E27FC236}">
                <a16:creationId xmlns:a16="http://schemas.microsoft.com/office/drawing/2014/main" id="{D0CB5DE2-33CE-447A-A3F5-AC5C0DBF9466}"/>
              </a:ext>
            </a:extLst>
          </p:cNvPr>
          <p:cNvPicPr>
            <a:picLocks noChangeAspect="1"/>
          </p:cNvPicPr>
          <p:nvPr/>
        </p:nvPicPr>
        <p:blipFill rotWithShape="1">
          <a:blip r:embed="rId3">
            <a:extLst>
              <a:ext uri="{28A0092B-C50C-407E-A947-70E740481C1C}">
                <a14:useLocalDpi xmlns:a14="http://schemas.microsoft.com/office/drawing/2010/main" val="0"/>
              </a:ext>
            </a:extLst>
          </a:blip>
          <a:srcRect l="23936" t="16139" r="52048" b="14810"/>
          <a:stretch/>
        </p:blipFill>
        <p:spPr>
          <a:xfrm rot="16200000">
            <a:off x="7304987" y="1970985"/>
            <a:ext cx="3775437" cy="5998591"/>
          </a:xfrm>
          <a:prstGeom prst="rect">
            <a:avLst/>
          </a:prstGeom>
        </p:spPr>
      </p:pic>
    </p:spTree>
    <p:extLst>
      <p:ext uri="{BB962C8B-B14F-4D97-AF65-F5344CB8AC3E}">
        <p14:creationId xmlns:p14="http://schemas.microsoft.com/office/powerpoint/2010/main" val="44642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F99A8BEE-90F4-459B-BA6A-DC1E531534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40" t="21361" r="39586"/>
          <a:stretch/>
        </p:blipFill>
        <p:spPr>
          <a:xfrm>
            <a:off x="438346" y="358219"/>
            <a:ext cx="6721211" cy="6499781"/>
          </a:xfrm>
        </p:spPr>
      </p:pic>
    </p:spTree>
    <p:extLst>
      <p:ext uri="{BB962C8B-B14F-4D97-AF65-F5344CB8AC3E}">
        <p14:creationId xmlns:p14="http://schemas.microsoft.com/office/powerpoint/2010/main" val="2051244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CFF03503-A87B-4FBA-9961-95D76AF7A0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79" t="24271" r="47949" b="10142"/>
          <a:stretch/>
        </p:blipFill>
        <p:spPr>
          <a:xfrm rot="16200000">
            <a:off x="1945895" y="953674"/>
            <a:ext cx="5013882" cy="6794769"/>
          </a:xfrm>
        </p:spPr>
      </p:pic>
    </p:spTree>
    <p:extLst>
      <p:ext uri="{BB962C8B-B14F-4D97-AF65-F5344CB8AC3E}">
        <p14:creationId xmlns:p14="http://schemas.microsoft.com/office/powerpoint/2010/main" val="370473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C82EAE3-DFD2-4500-A3EC-556BA22E1561}"/>
              </a:ext>
            </a:extLst>
          </p:cNvPr>
          <p:cNvSpPr>
            <a:spLocks noGrp="1"/>
          </p:cNvSpPr>
          <p:nvPr>
            <p:ph idx="1"/>
          </p:nvPr>
        </p:nvSpPr>
        <p:spPr>
          <a:xfrm>
            <a:off x="970437" y="2311484"/>
            <a:ext cx="8182355" cy="3032168"/>
          </a:xfrm>
        </p:spPr>
        <p:txBody>
          <a:bodyPr anchor="ctr">
            <a:normAutofit/>
          </a:bodyPr>
          <a:lstStyle/>
          <a:p>
            <a:r>
              <a:rPr lang="tr-TR" sz="2000" b="1" dirty="0">
                <a:solidFill>
                  <a:schemeClr val="accent2"/>
                </a:solidFill>
              </a:rPr>
              <a:t>«En etkin optimum girdi kullanımı nedir?»</a:t>
            </a:r>
            <a:endParaRPr lang="tr-TR" sz="2000" b="1" i="0" dirty="0">
              <a:solidFill>
                <a:schemeClr val="accent2"/>
              </a:solidFill>
              <a:effectLst/>
            </a:endParaRPr>
          </a:p>
          <a:p>
            <a:r>
              <a:rPr lang="tr-TR" sz="2000" b="0" i="0" dirty="0">
                <a:effectLst/>
              </a:rPr>
              <a:t>Daha çok girdilerin kullanımı ve maliyeti ile ilgilenmektedir.</a:t>
            </a:r>
          </a:p>
          <a:p>
            <a:r>
              <a:rPr lang="tr-TR" sz="2000" dirty="0" err="1"/>
              <a:t>Primal</a:t>
            </a:r>
            <a:r>
              <a:rPr lang="tr-TR" sz="2000" dirty="0"/>
              <a:t> problemi </a:t>
            </a:r>
            <a:r>
              <a:rPr lang="tr-TR" sz="2000" dirty="0" err="1"/>
              <a:t>dual</a:t>
            </a:r>
            <a:r>
              <a:rPr lang="tr-TR" sz="2000" dirty="0"/>
              <a:t> probleme çevirirken ,değerler aynı kalırken dönüşüme uğrarlar. </a:t>
            </a:r>
          </a:p>
          <a:p>
            <a:r>
              <a:rPr lang="tr-TR" sz="2000" i="0" dirty="0" err="1">
                <a:effectLst/>
              </a:rPr>
              <a:t>Primal</a:t>
            </a:r>
            <a:r>
              <a:rPr lang="tr-TR" sz="2000" i="0" dirty="0">
                <a:effectLst/>
              </a:rPr>
              <a:t> ve </a:t>
            </a:r>
            <a:r>
              <a:rPr lang="tr-TR" sz="2000" i="0" dirty="0" err="1">
                <a:effectLst/>
              </a:rPr>
              <a:t>dual</a:t>
            </a:r>
            <a:r>
              <a:rPr lang="tr-TR" sz="2000" i="0" dirty="0">
                <a:effectLst/>
              </a:rPr>
              <a:t> problemleri arasındaki ilişki özellikle ekonomik yorum açısından önem kazanmaktadır. </a:t>
            </a:r>
          </a:p>
          <a:p>
            <a:endParaRPr lang="tr-TR" sz="2000" i="0" dirty="0">
              <a:effectLst/>
            </a:endParaRPr>
          </a:p>
          <a:p>
            <a:endParaRPr lang="tr-TR" sz="2000" dirty="0"/>
          </a:p>
        </p:txBody>
      </p:sp>
    </p:spTree>
    <p:extLst>
      <p:ext uri="{BB962C8B-B14F-4D97-AF65-F5344CB8AC3E}">
        <p14:creationId xmlns:p14="http://schemas.microsoft.com/office/powerpoint/2010/main" val="159051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905D19EC-3413-4679-9817-B0A351C808B5}"/>
                  </a:ext>
                </a:extLst>
              </p:cNvPr>
              <p:cNvSpPr>
                <a:spLocks noGrp="1"/>
              </p:cNvSpPr>
              <p:nvPr>
                <p:ph idx="1"/>
              </p:nvPr>
            </p:nvSpPr>
            <p:spPr>
              <a:xfrm>
                <a:off x="449217" y="1793997"/>
                <a:ext cx="11029615" cy="4785912"/>
              </a:xfrm>
            </p:spPr>
            <p:txBody>
              <a:bodyPr>
                <a:noAutofit/>
              </a:bodyPr>
              <a:lstStyle/>
              <a:p>
                <a:r>
                  <a:rPr lang="tr-TR" sz="2000" dirty="0"/>
                  <a:t>Buna göre gölge fiyatlar </a:t>
                </a: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𝑉</m:t>
                        </m:r>
                      </m:e>
                      <m:sub>
                        <m:r>
                          <a:rPr lang="tr-TR" sz="2000" b="0" i="1" dirty="0" smtClean="0">
                            <a:latin typeface="Cambria Math" panose="02040503050406030204" pitchFamily="18" charset="0"/>
                          </a:rPr>
                          <m:t>1</m:t>
                        </m:r>
                      </m:sub>
                    </m:sSub>
                  </m:oMath>
                </a14:m>
                <a:r>
                  <a:rPr lang="tr-TR" sz="2000" dirty="0"/>
                  <a:t> =2 ve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𝑉</m:t>
                        </m:r>
                      </m:e>
                      <m:sub>
                        <m:r>
                          <a:rPr lang="tr-TR" sz="2000" b="0" i="1" dirty="0" smtClean="0">
                            <a:latin typeface="Cambria Math" panose="02040503050406030204" pitchFamily="18" charset="0"/>
                          </a:rPr>
                          <m:t>3</m:t>
                        </m:r>
                      </m:sub>
                    </m:sSub>
                  </m:oMath>
                </a14:m>
                <a:r>
                  <a:rPr lang="tr-TR" sz="2000" dirty="0"/>
                  <a:t> =1 göreli kayıplar ise </a:t>
                </a:r>
                <a14:m>
                  <m:oMath xmlns:m="http://schemas.openxmlformats.org/officeDocument/2006/math">
                    <m:sSub>
                      <m:sSubPr>
                        <m:ctrlPr>
                          <a:rPr lang="tr-TR" sz="2000" i="1" dirty="0">
                            <a:latin typeface="Cambria Math" panose="02040503050406030204" pitchFamily="18" charset="0"/>
                          </a:rPr>
                        </m:ctrlPr>
                      </m:sSubPr>
                      <m:e>
                        <m:r>
                          <a:rPr lang="tr-TR" sz="2000" b="0" i="1" dirty="0" smtClean="0">
                            <a:latin typeface="Cambria Math" panose="02040503050406030204" pitchFamily="18" charset="0"/>
                          </a:rPr>
                          <m:t>𝐿</m:t>
                        </m:r>
                      </m:e>
                      <m:sub>
                        <m:r>
                          <a:rPr lang="tr-TR" sz="2000" i="1" dirty="0">
                            <a:latin typeface="Cambria Math" panose="02040503050406030204" pitchFamily="18" charset="0"/>
                          </a:rPr>
                          <m:t>1</m:t>
                        </m:r>
                      </m:sub>
                    </m:sSub>
                  </m:oMath>
                </a14:m>
                <a:r>
                  <a:rPr lang="tr-TR" sz="2000" dirty="0"/>
                  <a:t> = 0, </a:t>
                </a:r>
                <a14:m>
                  <m:oMath xmlns:m="http://schemas.openxmlformats.org/officeDocument/2006/math">
                    <m:sSub>
                      <m:sSubPr>
                        <m:ctrlPr>
                          <a:rPr lang="tr-TR" sz="2000" i="1" dirty="0">
                            <a:latin typeface="Cambria Math" panose="02040503050406030204" pitchFamily="18" charset="0"/>
                          </a:rPr>
                        </m:ctrlPr>
                      </m:sSubPr>
                      <m:e>
                        <m:r>
                          <a:rPr lang="tr-TR" sz="2000" b="0" i="1" dirty="0" smtClean="0">
                            <a:latin typeface="Cambria Math" panose="02040503050406030204" pitchFamily="18" charset="0"/>
                          </a:rPr>
                          <m:t> </m:t>
                        </m:r>
                        <m:r>
                          <a:rPr lang="tr-TR" sz="2000" i="1" dirty="0">
                            <a:latin typeface="Cambria Math" panose="02040503050406030204" pitchFamily="18" charset="0"/>
                          </a:rPr>
                          <m:t>𝐿</m:t>
                        </m:r>
                      </m:e>
                      <m:sub>
                        <m:r>
                          <a:rPr lang="tr-TR" sz="2000" b="0" i="1" dirty="0" smtClean="0">
                            <a:latin typeface="Cambria Math" panose="02040503050406030204" pitchFamily="18" charset="0"/>
                          </a:rPr>
                          <m:t>2</m:t>
                        </m:r>
                      </m:sub>
                    </m:sSub>
                  </m:oMath>
                </a14:m>
                <a:r>
                  <a:rPr lang="tr-TR" sz="2000" dirty="0"/>
                  <a:t> = 0’dır.  Artık değişken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𝐿</m:t>
                        </m:r>
                      </m:e>
                      <m:sub>
                        <m:r>
                          <a:rPr lang="tr-TR" sz="2000" i="1" dirty="0">
                            <a:latin typeface="Cambria Math" panose="02040503050406030204" pitchFamily="18" charset="0"/>
                          </a:rPr>
                          <m:t>1</m:t>
                        </m:r>
                      </m:sub>
                    </m:sSub>
                  </m:oMath>
                </a14:m>
                <a:r>
                  <a:rPr lang="tr-TR" sz="2000" dirty="0"/>
                  <a:t> sıfır olduğundan, gömlek üretimine gidecek kaynakların marjinal değeri tam olarak gömleğin birim karına eşittir. Gömlek ve piston üretiminin göreli kaybı sıfır olduğundan her ikisinin üretimi firma için karlıdır. Eğer artık değişkenlerin değeri sıfırdan büyük olursa o malın üretimi için kullanılacak kaynakların marjinal değeri karı aşacağından zarar söz konusudur. Bu nedenle söz edilen mal üretilemez.</a:t>
                </a:r>
              </a:p>
              <a:p>
                <a:r>
                  <a:rPr lang="tr-TR" sz="2000" dirty="0"/>
                  <a:t>Aylak değişken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𝑆</m:t>
                        </m:r>
                      </m:e>
                      <m:sub>
                        <m:r>
                          <a:rPr lang="tr-TR" sz="2000" b="0" i="1" dirty="0" smtClean="0">
                            <a:latin typeface="Cambria Math" panose="02040503050406030204" pitchFamily="18" charset="0"/>
                          </a:rPr>
                          <m:t>𝑖</m:t>
                        </m:r>
                      </m:sub>
                    </m:sSub>
                  </m:oMath>
                </a14:m>
                <a:r>
                  <a:rPr lang="tr-TR" sz="2000" dirty="0"/>
                  <a:t>) yani kullanılmayan kaynak miktarı sıfır olduğunda, bu durum aylak değişkenin ilgili olduğu üretim kaynağının tamamen kullanıldığını gösterir. </a:t>
                </a:r>
                <a14:m>
                  <m:oMath xmlns:m="http://schemas.openxmlformats.org/officeDocument/2006/math">
                    <m:sSub>
                      <m:sSubPr>
                        <m:ctrlPr>
                          <a:rPr lang="tr-TR" sz="2000" i="1" dirty="0">
                            <a:latin typeface="Cambria Math" panose="02040503050406030204" pitchFamily="18" charset="0"/>
                          </a:rPr>
                        </m:ctrlPr>
                      </m:sSubPr>
                      <m:e>
                        <m:r>
                          <a:rPr lang="tr-TR" sz="2000" b="0" i="1" dirty="0" smtClean="0">
                            <a:latin typeface="Cambria Math" panose="02040503050406030204" pitchFamily="18" charset="0"/>
                          </a:rPr>
                          <m:t>𝑆</m:t>
                        </m:r>
                      </m:e>
                      <m:sub>
                        <m:r>
                          <a:rPr lang="tr-TR" sz="2000" i="1" dirty="0">
                            <a:latin typeface="Cambria Math" panose="02040503050406030204" pitchFamily="18" charset="0"/>
                          </a:rPr>
                          <m:t>1</m:t>
                        </m:r>
                      </m:sub>
                    </m:sSub>
                  </m:oMath>
                </a14:m>
                <a:r>
                  <a:rPr lang="tr-TR" sz="2000" dirty="0"/>
                  <a:t> =0 olduğundan, firmanın elindeki 750 saatlik torna kapasitesi tamamen kullanılmış demektir.  Ayrıca bu kaynağın karşılığı olan gölge fiyatının değeri pozitif olacaktır.  </a:t>
                </a:r>
                <a14:m>
                  <m:oMath xmlns:m="http://schemas.openxmlformats.org/officeDocument/2006/math">
                    <m:sSub>
                      <m:sSubPr>
                        <m:ctrlPr>
                          <a:rPr lang="tr-TR" sz="2000" i="1" dirty="0" smtClean="0">
                            <a:latin typeface="Cambria Math" panose="02040503050406030204" pitchFamily="18" charset="0"/>
                          </a:rPr>
                        </m:ctrlPr>
                      </m:sSubPr>
                      <m:e>
                        <m:r>
                          <a:rPr lang="tr-TR" sz="2000" b="0" i="1" dirty="0" smtClean="0">
                            <a:latin typeface="Cambria Math" panose="02040503050406030204" pitchFamily="18" charset="0"/>
                          </a:rPr>
                          <m:t>𝑉</m:t>
                        </m:r>
                      </m:e>
                      <m:sub>
                        <m:r>
                          <a:rPr lang="tr-TR" sz="2000" b="0" i="1" dirty="0" smtClean="0">
                            <a:latin typeface="Cambria Math" panose="02040503050406030204" pitchFamily="18" charset="0"/>
                          </a:rPr>
                          <m:t>1</m:t>
                        </m:r>
                      </m:sub>
                    </m:sSub>
                  </m:oMath>
                </a14:m>
                <a:r>
                  <a:rPr lang="tr-TR" sz="2000" dirty="0"/>
                  <a:t> =2, ek 1 saat torna çalışma zamanı firmanın toplam karını 2 TL arttırır.  Aylak değişken pozitif olduğunda, ilgili üretim kaynağı tam kullanılmadığından, bu üretim kaynağının gölge fiyat değeri sıfırdır.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𝑆</m:t>
                        </m:r>
                      </m:e>
                      <m:sub>
                        <m:r>
                          <a:rPr lang="tr-TR" sz="2000" b="0" i="1" dirty="0" smtClean="0">
                            <a:latin typeface="Cambria Math" panose="02040503050406030204" pitchFamily="18" charset="0"/>
                          </a:rPr>
                          <m:t>2</m:t>
                        </m:r>
                      </m:sub>
                    </m:sSub>
                  </m:oMath>
                </a14:m>
                <a:r>
                  <a:rPr lang="tr-TR" sz="2000" dirty="0"/>
                  <a:t> =50 olduğundan, kaplama makinesinin 50 saati kullanılmamaktadır. Ek kaplama saatinin marjinal verimi sıfır yani gölge fiyatı </a:t>
                </a:r>
                <a14:m>
                  <m:oMath xmlns:m="http://schemas.openxmlformats.org/officeDocument/2006/math">
                    <m:sSub>
                      <m:sSubPr>
                        <m:ctrlPr>
                          <a:rPr lang="tr-TR" sz="2000" i="1" dirty="0">
                            <a:latin typeface="Cambria Math" panose="02040503050406030204" pitchFamily="18" charset="0"/>
                          </a:rPr>
                        </m:ctrlPr>
                      </m:sSubPr>
                      <m:e>
                        <m:r>
                          <a:rPr lang="tr-TR" sz="2000" i="1" dirty="0">
                            <a:latin typeface="Cambria Math" panose="02040503050406030204" pitchFamily="18" charset="0"/>
                          </a:rPr>
                          <m:t>𝑉</m:t>
                        </m:r>
                      </m:e>
                      <m:sub>
                        <m:r>
                          <a:rPr lang="tr-TR" sz="2000" b="0" i="1" dirty="0" smtClean="0">
                            <a:latin typeface="Cambria Math" panose="02040503050406030204" pitchFamily="18" charset="0"/>
                          </a:rPr>
                          <m:t>2</m:t>
                        </m:r>
                      </m:sub>
                    </m:sSub>
                  </m:oMath>
                </a14:m>
                <a:r>
                  <a:rPr lang="tr-TR" sz="2000" dirty="0"/>
                  <a:t> =0’dır.</a:t>
                </a:r>
              </a:p>
            </p:txBody>
          </p:sp>
        </mc:Choice>
        <mc:Fallback>
          <p:sp>
            <p:nvSpPr>
              <p:cNvPr id="3" name="İçerik Yer Tutucusu 2">
                <a:extLst>
                  <a:ext uri="{FF2B5EF4-FFF2-40B4-BE49-F238E27FC236}">
                    <a16:creationId xmlns:a16="http://schemas.microsoft.com/office/drawing/2014/main" id="{905D19EC-3413-4679-9817-B0A351C808B5}"/>
                  </a:ext>
                </a:extLst>
              </p:cNvPr>
              <p:cNvSpPr>
                <a:spLocks noGrp="1" noRot="1" noChangeAspect="1" noMove="1" noResize="1" noEditPoints="1" noAdjustHandles="1" noChangeArrowheads="1" noChangeShapeType="1" noTextEdit="1"/>
              </p:cNvSpPr>
              <p:nvPr>
                <p:ph idx="1"/>
              </p:nvPr>
            </p:nvSpPr>
            <p:spPr>
              <a:xfrm>
                <a:off x="449217" y="1793997"/>
                <a:ext cx="11029615" cy="4785912"/>
              </a:xfrm>
              <a:blipFill>
                <a:blip r:embed="rId2"/>
                <a:stretch>
                  <a:fillRect l="-332" r="-940"/>
                </a:stretch>
              </a:blipFill>
            </p:spPr>
            <p:txBody>
              <a:bodyPr/>
              <a:lstStyle/>
              <a:p>
                <a:r>
                  <a:rPr lang="tr-TR">
                    <a:noFill/>
                  </a:rPr>
                  <a:t> </a:t>
                </a:r>
              </a:p>
            </p:txBody>
          </p:sp>
        </mc:Fallback>
      </mc:AlternateContent>
    </p:spTree>
    <p:extLst>
      <p:ext uri="{BB962C8B-B14F-4D97-AF65-F5344CB8AC3E}">
        <p14:creationId xmlns:p14="http://schemas.microsoft.com/office/powerpoint/2010/main" val="375005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D35255-F6AD-483C-8736-3BA2E77D7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3CC4EC-DB06-46D9-AFDB-90C92162D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30115"/>
            <a:ext cx="11262866" cy="2160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D1E467B-4F3D-4B02-B4F6-B1F606610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2B8FFC3-0702-4F80-A25F-DCE76F0DCF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660FAA44-950B-4B8B-812E-B19BA4A76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DE3806AF-B3F0-4861-AB58-DEE127174E92}"/>
              </a:ext>
            </a:extLst>
          </p:cNvPr>
          <p:cNvSpPr>
            <a:spLocks noGrp="1"/>
          </p:cNvSpPr>
          <p:nvPr>
            <p:ph idx="1"/>
          </p:nvPr>
        </p:nvSpPr>
        <p:spPr>
          <a:xfrm>
            <a:off x="1096193" y="1053114"/>
            <a:ext cx="10225400" cy="3173444"/>
          </a:xfrm>
        </p:spPr>
        <p:txBody>
          <a:bodyPr anchor="ctr">
            <a:normAutofit/>
          </a:bodyPr>
          <a:lstStyle/>
          <a:p>
            <a:r>
              <a:rPr lang="tr-TR" sz="2000" dirty="0"/>
              <a:t>Sonuç olarak doğrusal programlama modelinin yöneticilere gerek mikro ve gerekse makro düzeydeki kararlarında oldukça yararlı olduğu görülmektedir. Yönetici firmada ek kaynak kullanımı ile üretimin nerede karlı olacağını ve yatırımlar için hangi alanların çekici olacağı konusunda bir sürü kararları, fırsat ve gölge fiyatlar kavramını kullanarak öğrenebilirler.</a:t>
            </a:r>
          </a:p>
          <a:p>
            <a:pPr marL="0" indent="0">
              <a:buNone/>
            </a:pPr>
            <a:endParaRPr lang="tr-TR" sz="2000" dirty="0"/>
          </a:p>
        </p:txBody>
      </p:sp>
    </p:spTree>
    <p:extLst>
      <p:ext uri="{BB962C8B-B14F-4D97-AF65-F5344CB8AC3E}">
        <p14:creationId xmlns:p14="http://schemas.microsoft.com/office/powerpoint/2010/main" val="357103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2983CC3-A0F6-4BFC-AC0A-6740952261F1}"/>
              </a:ext>
            </a:extLst>
          </p:cNvPr>
          <p:cNvSpPr>
            <a:spLocks noGrp="1"/>
          </p:cNvSpPr>
          <p:nvPr>
            <p:ph idx="1"/>
          </p:nvPr>
        </p:nvSpPr>
        <p:spPr>
          <a:xfrm>
            <a:off x="747092" y="2169410"/>
            <a:ext cx="9088894" cy="3435531"/>
          </a:xfrm>
        </p:spPr>
        <p:txBody>
          <a:bodyPr anchor="ctr">
            <a:normAutofit/>
          </a:bodyPr>
          <a:lstStyle/>
          <a:p>
            <a:r>
              <a:rPr lang="tr-TR" sz="2000" b="0" i="0" dirty="0" err="1">
                <a:effectLst/>
              </a:rPr>
              <a:t>Dualite</a:t>
            </a:r>
            <a:r>
              <a:rPr lang="tr-TR" sz="2000" b="0" i="0" dirty="0">
                <a:effectLst/>
              </a:rPr>
              <a:t> doğrusal programlama sorunlarını açıklayan güçlü teoremler ortaya koyar.</a:t>
            </a:r>
          </a:p>
          <a:p>
            <a:r>
              <a:rPr lang="tr-TR" sz="2000" b="0" i="0" dirty="0">
                <a:effectLst/>
              </a:rPr>
              <a:t>Bazı durumlarda </a:t>
            </a:r>
            <a:r>
              <a:rPr lang="tr-TR" sz="2000" b="0" i="0" dirty="0" err="1">
                <a:effectLst/>
              </a:rPr>
              <a:t>dual</a:t>
            </a:r>
            <a:r>
              <a:rPr lang="tr-TR" sz="2000" b="0" i="0" dirty="0">
                <a:effectLst/>
              </a:rPr>
              <a:t> sorunu çözmek, </a:t>
            </a:r>
            <a:r>
              <a:rPr lang="tr-TR" sz="2000" b="0" i="0" dirty="0" err="1">
                <a:effectLst/>
              </a:rPr>
              <a:t>primal</a:t>
            </a:r>
            <a:r>
              <a:rPr lang="tr-TR" sz="2000" b="0" i="0" dirty="0">
                <a:effectLst/>
              </a:rPr>
              <a:t> sorunu çözmekten daha kolaydır.</a:t>
            </a:r>
          </a:p>
          <a:p>
            <a:r>
              <a:rPr lang="tr-TR" sz="2000" b="0" i="0" dirty="0" err="1">
                <a:effectLst/>
              </a:rPr>
              <a:t>Dualite</a:t>
            </a:r>
            <a:r>
              <a:rPr lang="tr-TR" sz="2000" b="0" i="0" dirty="0">
                <a:effectLst/>
              </a:rPr>
              <a:t>, başlangıç çözümün </a:t>
            </a:r>
            <a:r>
              <a:rPr lang="tr-TR" sz="2000" b="0" i="0" dirty="0" err="1">
                <a:effectLst/>
              </a:rPr>
              <a:t>olursuz</a:t>
            </a:r>
            <a:r>
              <a:rPr lang="tr-TR" sz="2000" b="0" i="0" dirty="0">
                <a:effectLst/>
              </a:rPr>
              <a:t> olduğu durumlarda </a:t>
            </a:r>
            <a:r>
              <a:rPr lang="tr-TR" sz="2000" b="0" i="0" dirty="0" err="1">
                <a:effectLst/>
              </a:rPr>
              <a:t>simpleks</a:t>
            </a:r>
            <a:r>
              <a:rPr lang="tr-TR" sz="2000" b="0" i="0" dirty="0">
                <a:effectLst/>
              </a:rPr>
              <a:t> yöntemini kullanmaya olanak sağlar. Bu teknik </a:t>
            </a:r>
            <a:r>
              <a:rPr lang="tr-TR" sz="2000" b="0" i="0" dirty="0" err="1">
                <a:effectLst/>
              </a:rPr>
              <a:t>dual</a:t>
            </a:r>
            <a:r>
              <a:rPr lang="tr-TR" sz="2000" b="0" i="0" dirty="0">
                <a:effectLst/>
              </a:rPr>
              <a:t> </a:t>
            </a:r>
            <a:r>
              <a:rPr lang="tr-TR" sz="2000" b="0" i="0" dirty="0" err="1">
                <a:effectLst/>
              </a:rPr>
              <a:t>simpleks</a:t>
            </a:r>
            <a:r>
              <a:rPr lang="tr-TR" sz="2000" b="0" i="0" dirty="0">
                <a:effectLst/>
              </a:rPr>
              <a:t> olarak adlandırılmaktadır.</a:t>
            </a:r>
          </a:p>
          <a:p>
            <a:r>
              <a:rPr lang="tr-TR" sz="2000" b="0" i="0" dirty="0">
                <a:effectLst/>
              </a:rPr>
              <a:t>Bir </a:t>
            </a:r>
            <a:r>
              <a:rPr lang="tr-TR" sz="2000" b="0" i="0" dirty="0" err="1">
                <a:effectLst/>
              </a:rPr>
              <a:t>primal</a:t>
            </a:r>
            <a:r>
              <a:rPr lang="tr-TR" sz="2000" b="0" i="0" dirty="0">
                <a:effectLst/>
              </a:rPr>
              <a:t> sorunun </a:t>
            </a:r>
            <a:r>
              <a:rPr lang="tr-TR" sz="2000" b="0" i="0" dirty="0" err="1">
                <a:effectLst/>
              </a:rPr>
              <a:t>dual</a:t>
            </a:r>
            <a:r>
              <a:rPr lang="tr-TR" sz="2000" b="0" i="0" dirty="0">
                <a:effectLst/>
              </a:rPr>
              <a:t> çözümü matematiksel özelliklerinin yanı sıra önemli ekonomik yorumlar getirir.</a:t>
            </a:r>
          </a:p>
          <a:p>
            <a:r>
              <a:rPr lang="tr-TR" sz="2000" b="0" i="0" dirty="0" err="1">
                <a:effectLst/>
              </a:rPr>
              <a:t>Dualite</a:t>
            </a:r>
            <a:r>
              <a:rPr lang="tr-TR" sz="2000" b="0" i="0" dirty="0">
                <a:effectLst/>
              </a:rPr>
              <a:t> bir doğrusal programlama sorununun </a:t>
            </a:r>
            <a:r>
              <a:rPr lang="tr-TR" sz="2000" b="0" i="0" dirty="0" err="1">
                <a:effectLst/>
              </a:rPr>
              <a:t>formülasyonundaki</a:t>
            </a:r>
            <a:r>
              <a:rPr lang="tr-TR" sz="2000" b="0" i="0" dirty="0">
                <a:effectLst/>
              </a:rPr>
              <a:t> ya da katsayılarındaki değişmelerin çözümü nasıl etkileyeceğini araştırmada (duyarlılık analizi) kullanılır.</a:t>
            </a:r>
            <a:endParaRPr lang="tr-TR" sz="2000" dirty="0"/>
          </a:p>
        </p:txBody>
      </p:sp>
    </p:spTree>
    <p:extLst>
      <p:ext uri="{BB962C8B-B14F-4D97-AF65-F5344CB8AC3E}">
        <p14:creationId xmlns:p14="http://schemas.microsoft.com/office/powerpoint/2010/main" val="636689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260A3D-1340-436F-A0C1-8C8103889BFD}"/>
              </a:ext>
            </a:extLst>
          </p:cNvPr>
          <p:cNvSpPr>
            <a:spLocks noGrp="1"/>
          </p:cNvSpPr>
          <p:nvPr>
            <p:ph type="title"/>
          </p:nvPr>
        </p:nvSpPr>
        <p:spPr/>
        <p:txBody>
          <a:bodyPr/>
          <a:lstStyle/>
          <a:p>
            <a:r>
              <a:rPr lang="tr-TR" dirty="0" err="1"/>
              <a:t>Primal</a:t>
            </a:r>
            <a:r>
              <a:rPr lang="tr-TR" dirty="0"/>
              <a:t> sorunun </a:t>
            </a:r>
            <a:r>
              <a:rPr lang="tr-TR" dirty="0" err="1"/>
              <a:t>formülasyonu</a:t>
            </a:r>
            <a:endParaRPr lang="tr-TR" dirty="0"/>
          </a:p>
        </p:txBody>
      </p:sp>
      <p:pic>
        <p:nvPicPr>
          <p:cNvPr id="4" name="İçerik Yer Tutucusu 3">
            <a:extLst>
              <a:ext uri="{FF2B5EF4-FFF2-40B4-BE49-F238E27FC236}">
                <a16:creationId xmlns:a16="http://schemas.microsoft.com/office/drawing/2014/main" id="{1F84BA3E-7EF3-48A7-97BC-F3C9734DF0C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41000"/>
                    </a14:imgEffect>
                  </a14:imgLayer>
                </a14:imgProps>
              </a:ext>
              <a:ext uri="{28A0092B-C50C-407E-A947-70E740481C1C}">
                <a14:useLocalDpi xmlns:a14="http://schemas.microsoft.com/office/drawing/2010/main" val="0"/>
              </a:ext>
            </a:extLst>
          </a:blip>
          <a:srcRect t="19985"/>
          <a:stretch/>
        </p:blipFill>
        <p:spPr>
          <a:xfrm>
            <a:off x="445004" y="1885988"/>
            <a:ext cx="8567637" cy="4796914"/>
          </a:xfrm>
          <a:prstGeom prst="rect">
            <a:avLst/>
          </a:prstGeom>
          <a:solidFill>
            <a:schemeClr val="accent1"/>
          </a:solidFill>
          <a:effectLst>
            <a:outerShdw blurRad="50800" dist="50800" dir="5400000" sx="1000" sy="1000" algn="ctr" rotWithShape="0">
              <a:schemeClr val="tx1"/>
            </a:outerShdw>
          </a:effectLst>
        </p:spPr>
      </p:pic>
    </p:spTree>
    <p:extLst>
      <p:ext uri="{BB962C8B-B14F-4D97-AF65-F5344CB8AC3E}">
        <p14:creationId xmlns:p14="http://schemas.microsoft.com/office/powerpoint/2010/main" val="262791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B3AA2CAC-E328-49AA-B6B8-6D7A04B80E2D}"/>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80000"/>
                    </a14:imgEffect>
                  </a14:imgLayer>
                </a14:imgProps>
              </a:ext>
              <a:ext uri="{28A0092B-C50C-407E-A947-70E740481C1C}">
                <a14:useLocalDpi xmlns:a14="http://schemas.microsoft.com/office/drawing/2010/main" val="0"/>
              </a:ext>
            </a:extLst>
          </a:blip>
          <a:srcRect t="20437"/>
          <a:stretch/>
        </p:blipFill>
        <p:spPr>
          <a:xfrm>
            <a:off x="427740" y="1887164"/>
            <a:ext cx="8374940" cy="4737371"/>
          </a:xfrm>
        </p:spPr>
      </p:pic>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95CD5712-1E14-4C72-8A0E-2BB6D9159AA0}"/>
                  </a:ext>
                </a:extLst>
              </p:cNvPr>
              <p:cNvSpPr txBox="1"/>
              <p:nvPr/>
            </p:nvSpPr>
            <p:spPr>
              <a:xfrm>
                <a:off x="9058257" y="3603245"/>
                <a:ext cx="3416890" cy="1631216"/>
              </a:xfrm>
              <a:prstGeom prst="rect">
                <a:avLst/>
              </a:prstGeom>
              <a:noFill/>
            </p:spPr>
            <p:txBody>
              <a:bodyPr wrap="square" rtlCol="0">
                <a:spAutoFit/>
              </a:bodyPr>
              <a:lstStyle/>
              <a:p>
                <a:r>
                  <a:rPr lang="tr-TR" sz="2000" dirty="0">
                    <a:solidFill>
                      <a:schemeClr val="accent1">
                        <a:lumMod val="75000"/>
                        <a:lumOff val="25000"/>
                      </a:schemeClr>
                    </a:solidFill>
                  </a:rPr>
                  <a:t>V = gölge fiyat değişkeni</a:t>
                </a:r>
              </a:p>
              <a:p>
                <a:endParaRPr lang="tr-TR" sz="2000" dirty="0">
                  <a:solidFill>
                    <a:schemeClr val="accent1">
                      <a:lumMod val="75000"/>
                      <a:lumOff val="25000"/>
                    </a:schemeClr>
                  </a:solidFill>
                </a:endParaRPr>
              </a:p>
              <a:p>
                <a14:m>
                  <m:oMath xmlns:m="http://schemas.openxmlformats.org/officeDocument/2006/math">
                    <m:sSub>
                      <m:sSubPr>
                        <m:ctrlPr>
                          <a:rPr lang="tr-TR" sz="2000" i="1" smtClean="0">
                            <a:solidFill>
                              <a:schemeClr val="accent1">
                                <a:lumMod val="75000"/>
                                <a:lumOff val="25000"/>
                              </a:schemeClr>
                            </a:solidFill>
                            <a:latin typeface="Cambria Math" panose="02040503050406030204" pitchFamily="18" charset="0"/>
                          </a:rPr>
                        </m:ctrlPr>
                      </m:sSubPr>
                      <m:e>
                        <m:r>
                          <a:rPr lang="tr-TR" sz="2000" b="0" i="1" smtClean="0">
                            <a:solidFill>
                              <a:schemeClr val="accent1">
                                <a:lumMod val="75000"/>
                                <a:lumOff val="25000"/>
                              </a:schemeClr>
                            </a:solidFill>
                            <a:latin typeface="Cambria Math" panose="02040503050406030204" pitchFamily="18" charset="0"/>
                          </a:rPr>
                          <m:t>𝐴</m:t>
                        </m:r>
                      </m:e>
                      <m:sub>
                        <m:r>
                          <a:rPr lang="tr-TR" sz="2000" b="0" i="1" smtClean="0">
                            <a:solidFill>
                              <a:schemeClr val="accent1">
                                <a:lumMod val="75000"/>
                                <a:lumOff val="25000"/>
                              </a:schemeClr>
                            </a:solidFill>
                            <a:latin typeface="Cambria Math" panose="02040503050406030204" pitchFamily="18" charset="0"/>
                          </a:rPr>
                          <m:t>11</m:t>
                        </m:r>
                      </m:sub>
                    </m:sSub>
                    <m:sSub>
                      <m:sSubPr>
                        <m:ctrlPr>
                          <a:rPr lang="tr-TR" sz="2000" i="1" smtClean="0">
                            <a:solidFill>
                              <a:schemeClr val="accent1">
                                <a:lumMod val="75000"/>
                                <a:lumOff val="25000"/>
                              </a:schemeClr>
                            </a:solidFill>
                            <a:latin typeface="Cambria Math" panose="02040503050406030204" pitchFamily="18" charset="0"/>
                          </a:rPr>
                        </m:ctrlPr>
                      </m:sSubPr>
                      <m:e>
                        <m:r>
                          <a:rPr lang="tr-TR" sz="2000" b="0" i="1" smtClean="0">
                            <a:solidFill>
                              <a:schemeClr val="accent1">
                                <a:lumMod val="75000"/>
                                <a:lumOff val="25000"/>
                              </a:schemeClr>
                            </a:solidFill>
                            <a:latin typeface="Cambria Math" panose="02040503050406030204" pitchFamily="18" charset="0"/>
                          </a:rPr>
                          <m:t>𝑉</m:t>
                        </m:r>
                      </m:e>
                      <m:sub>
                        <m:r>
                          <a:rPr lang="tr-TR" sz="2000" b="0" i="1" smtClean="0">
                            <a:solidFill>
                              <a:schemeClr val="accent1">
                                <a:lumMod val="75000"/>
                                <a:lumOff val="25000"/>
                              </a:schemeClr>
                            </a:solidFill>
                            <a:latin typeface="Cambria Math" panose="02040503050406030204" pitchFamily="18" charset="0"/>
                          </a:rPr>
                          <m:t>1</m:t>
                        </m:r>
                      </m:sub>
                    </m:sSub>
                  </m:oMath>
                </a14:m>
                <a:r>
                  <a:rPr lang="tr-TR" sz="2000" dirty="0">
                    <a:solidFill>
                      <a:schemeClr val="accent1">
                        <a:lumMod val="75000"/>
                        <a:lumOff val="25000"/>
                      </a:schemeClr>
                    </a:solidFill>
                  </a:rPr>
                  <a:t>= birim üretimde kullanılan girdi katsayıları</a:t>
                </a:r>
              </a:p>
              <a:p>
                <a:endParaRPr lang="tr-TR" sz="2000" b="1" dirty="0"/>
              </a:p>
            </p:txBody>
          </p:sp>
        </mc:Choice>
        <mc:Fallback xmlns="">
          <p:sp>
            <p:nvSpPr>
              <p:cNvPr id="2" name="Metin kutusu 1">
                <a:extLst>
                  <a:ext uri="{FF2B5EF4-FFF2-40B4-BE49-F238E27FC236}">
                    <a16:creationId xmlns:a16="http://schemas.microsoft.com/office/drawing/2014/main" id="{95CD5712-1E14-4C72-8A0E-2BB6D9159AA0}"/>
                  </a:ext>
                </a:extLst>
              </p:cNvPr>
              <p:cNvSpPr txBox="1">
                <a:spLocks noRot="1" noChangeAspect="1" noMove="1" noResize="1" noEditPoints="1" noAdjustHandles="1" noChangeArrowheads="1" noChangeShapeType="1" noTextEdit="1"/>
              </p:cNvSpPr>
              <p:nvPr/>
            </p:nvSpPr>
            <p:spPr>
              <a:xfrm>
                <a:off x="9058257" y="3603245"/>
                <a:ext cx="3416890" cy="1631216"/>
              </a:xfrm>
              <a:prstGeom prst="rect">
                <a:avLst/>
              </a:prstGeom>
              <a:blipFill>
                <a:blip r:embed="rId4"/>
                <a:stretch>
                  <a:fillRect l="-1964" t="-2239"/>
                </a:stretch>
              </a:blipFill>
            </p:spPr>
            <p:txBody>
              <a:bodyPr/>
              <a:lstStyle/>
              <a:p>
                <a:r>
                  <a:rPr lang="tr-TR">
                    <a:noFill/>
                  </a:rPr>
                  <a:t> </a:t>
                </a:r>
              </a:p>
            </p:txBody>
          </p:sp>
        </mc:Fallback>
      </mc:AlternateContent>
      <p:sp>
        <p:nvSpPr>
          <p:cNvPr id="4" name="Başlık 1">
            <a:extLst>
              <a:ext uri="{FF2B5EF4-FFF2-40B4-BE49-F238E27FC236}">
                <a16:creationId xmlns:a16="http://schemas.microsoft.com/office/drawing/2014/main" id="{D50E386B-F89A-460B-B2E5-FBDC00C192FB}"/>
              </a:ext>
            </a:extLst>
          </p:cNvPr>
          <p:cNvSpPr>
            <a:spLocks noGrp="1"/>
          </p:cNvSpPr>
          <p:nvPr>
            <p:ph type="title"/>
          </p:nvPr>
        </p:nvSpPr>
        <p:spPr>
          <a:xfrm>
            <a:off x="581192" y="702156"/>
            <a:ext cx="11029616" cy="1013800"/>
          </a:xfrm>
        </p:spPr>
        <p:txBody>
          <a:bodyPr/>
          <a:lstStyle/>
          <a:p>
            <a:r>
              <a:rPr lang="tr-TR" dirty="0" err="1"/>
              <a:t>dual</a:t>
            </a:r>
            <a:r>
              <a:rPr lang="tr-TR" dirty="0"/>
              <a:t> sorunun </a:t>
            </a:r>
            <a:r>
              <a:rPr lang="tr-TR" dirty="0" err="1"/>
              <a:t>formülasyonu</a:t>
            </a:r>
            <a:endParaRPr lang="tr-TR" dirty="0"/>
          </a:p>
        </p:txBody>
      </p:sp>
    </p:spTree>
    <p:extLst>
      <p:ext uri="{BB962C8B-B14F-4D97-AF65-F5344CB8AC3E}">
        <p14:creationId xmlns:p14="http://schemas.microsoft.com/office/powerpoint/2010/main" val="112839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tablo içeren bir resim&#10;&#10;Açıklama otomatik olarak oluşturuldu">
            <a:extLst>
              <a:ext uri="{FF2B5EF4-FFF2-40B4-BE49-F238E27FC236}">
                <a16:creationId xmlns:a16="http://schemas.microsoft.com/office/drawing/2014/main" id="{F088FFD2-E5BF-43F2-A6D9-436212D3E9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302" y="1815729"/>
            <a:ext cx="10096108" cy="4972219"/>
          </a:xfrm>
        </p:spPr>
      </p:pic>
    </p:spTree>
    <p:extLst>
      <p:ext uri="{BB962C8B-B14F-4D97-AF65-F5344CB8AC3E}">
        <p14:creationId xmlns:p14="http://schemas.microsoft.com/office/powerpoint/2010/main" val="400161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4127B05B-C872-462A-851B-40181D4C4A2D}"/>
                  </a:ext>
                </a:extLst>
              </p:cNvPr>
              <p:cNvSpPr>
                <a:spLocks noGrp="1"/>
              </p:cNvSpPr>
              <p:nvPr>
                <p:ph idx="1"/>
              </p:nvPr>
            </p:nvSpPr>
            <p:spPr>
              <a:xfrm>
                <a:off x="581192" y="1879600"/>
                <a:ext cx="7393431" cy="3979200"/>
              </a:xfrm>
            </p:spPr>
            <p:txBody>
              <a:bodyPr>
                <a:normAutofit/>
              </a:bodyPr>
              <a:lstStyle/>
              <a:p>
                <a:pPr marL="514350" indent="-514350">
                  <a:buAutoNum type="arabicPeriod"/>
                </a:pPr>
                <a:r>
                  <a:rPr lang="tr-TR" sz="2400" b="1" dirty="0">
                    <a:solidFill>
                      <a:schemeClr val="accent2"/>
                    </a:solidFill>
                  </a:rPr>
                  <a:t>Adım:</a:t>
                </a:r>
              </a:p>
              <a:p>
                <a:pPr marL="0" indent="0">
                  <a:buNone/>
                </a:pPr>
                <a:r>
                  <a:rPr lang="tr-TR" sz="2400" dirty="0">
                    <a:solidFill>
                      <a:schemeClr val="accent2">
                        <a:lumMod val="50000"/>
                      </a:schemeClr>
                    </a:solidFill>
                  </a:rPr>
                  <a:t>Dual çevrimi yapmak için ilk olarak </a:t>
                </a:r>
                <a:r>
                  <a:rPr lang="tr-TR" sz="2400" dirty="0" err="1">
                    <a:solidFill>
                      <a:schemeClr val="accent2">
                        <a:lumMod val="50000"/>
                      </a:schemeClr>
                    </a:solidFill>
                  </a:rPr>
                  <a:t>primal</a:t>
                </a:r>
                <a:r>
                  <a:rPr lang="tr-TR" sz="2400" dirty="0">
                    <a:solidFill>
                      <a:schemeClr val="accent2">
                        <a:lumMod val="50000"/>
                      </a:schemeClr>
                    </a:solidFill>
                  </a:rPr>
                  <a:t> modeli uygun forma dönüştürmek gerekmektedir. </a:t>
                </a:r>
              </a:p>
              <a:p>
                <a:pPr marL="0" indent="0">
                  <a:buNone/>
                </a:pPr>
                <a:r>
                  <a:rPr lang="tr-TR" sz="2400" dirty="0">
                    <a:solidFill>
                      <a:schemeClr val="accent2">
                        <a:lumMod val="50000"/>
                      </a:schemeClr>
                    </a:solidFill>
                  </a:rPr>
                  <a:t>Eğer amaç fonksiyonu;</a:t>
                </a:r>
              </a:p>
              <a:p>
                <a14:m>
                  <m:oMath xmlns:m="http://schemas.openxmlformats.org/officeDocument/2006/math">
                    <m:r>
                      <a:rPr lang="tr-TR" sz="2400" b="0" i="1">
                        <a:solidFill>
                          <a:schemeClr val="accent2">
                            <a:lumMod val="50000"/>
                          </a:schemeClr>
                        </a:solidFill>
                        <a:latin typeface="Cambria Math" panose="02040503050406030204" pitchFamily="18" charset="0"/>
                      </a:rPr>
                      <m:t>𝑀𝑎𝑥</m:t>
                    </m:r>
                    <m:r>
                      <a:rPr lang="tr-TR" sz="2400" b="0" i="1">
                        <a:solidFill>
                          <a:schemeClr val="accent2">
                            <a:lumMod val="50000"/>
                          </a:schemeClr>
                        </a:solidFill>
                        <a:latin typeface="Cambria Math" panose="02040503050406030204" pitchFamily="18" charset="0"/>
                      </a:rPr>
                      <m:t> </m:t>
                    </m:r>
                    <m:r>
                      <a:rPr lang="tr-TR" sz="2400" b="0" i="1">
                        <a:solidFill>
                          <a:schemeClr val="accent2">
                            <a:lumMod val="50000"/>
                          </a:schemeClr>
                        </a:solidFill>
                        <a:latin typeface="Cambria Math" panose="02040503050406030204" pitchFamily="18" charset="0"/>
                      </a:rPr>
                      <m:t>𝑍</m:t>
                    </m:r>
                    <m:r>
                      <a:rPr lang="tr-TR" sz="2400" i="1">
                        <a:solidFill>
                          <a:schemeClr val="accent2">
                            <a:lumMod val="50000"/>
                          </a:schemeClr>
                        </a:solidFill>
                        <a:latin typeface="Cambria Math" panose="02040503050406030204" pitchFamily="18" charset="0"/>
                        <a:ea typeface="Cambria Math" panose="02040503050406030204" pitchFamily="18" charset="0"/>
                      </a:rPr>
                      <m:t>→≤</m:t>
                    </m:r>
                  </m:oMath>
                </a14:m>
                <a:endParaRPr lang="tr-TR" sz="2400" i="1" dirty="0">
                  <a:solidFill>
                    <a:schemeClr val="accent2">
                      <a:lumMod val="50000"/>
                    </a:schemeClr>
                  </a:solidFill>
                  <a:ea typeface="Cambria Math" panose="02040503050406030204" pitchFamily="18" charset="0"/>
                </a:endParaRPr>
              </a:p>
              <a:p>
                <a14:m>
                  <m:oMath xmlns:m="http://schemas.openxmlformats.org/officeDocument/2006/math">
                    <m:r>
                      <a:rPr lang="tr-TR" sz="2400" b="0" i="1">
                        <a:solidFill>
                          <a:schemeClr val="accent2">
                            <a:lumMod val="50000"/>
                          </a:schemeClr>
                        </a:solidFill>
                        <a:latin typeface="Cambria Math" panose="02040503050406030204" pitchFamily="18" charset="0"/>
                      </a:rPr>
                      <m:t>𝑀𝑖𝑛</m:t>
                    </m:r>
                    <m:r>
                      <a:rPr lang="tr-TR" sz="2400" b="0" i="1">
                        <a:solidFill>
                          <a:schemeClr val="accent2">
                            <a:lumMod val="50000"/>
                          </a:schemeClr>
                        </a:solidFill>
                        <a:latin typeface="Cambria Math" panose="02040503050406030204" pitchFamily="18" charset="0"/>
                      </a:rPr>
                      <m:t> </m:t>
                    </m:r>
                    <m:r>
                      <a:rPr lang="tr-TR" sz="2400" b="0" i="1">
                        <a:solidFill>
                          <a:schemeClr val="accent2">
                            <a:lumMod val="50000"/>
                          </a:schemeClr>
                        </a:solidFill>
                        <a:latin typeface="Cambria Math" panose="02040503050406030204" pitchFamily="18" charset="0"/>
                      </a:rPr>
                      <m:t>𝑍</m:t>
                    </m:r>
                    <m:r>
                      <a:rPr lang="tr-TR" sz="2400" b="0" i="1">
                        <a:solidFill>
                          <a:schemeClr val="accent2">
                            <a:lumMod val="50000"/>
                          </a:schemeClr>
                        </a:solidFill>
                        <a:latin typeface="Cambria Math" panose="02040503050406030204" pitchFamily="18" charset="0"/>
                      </a:rPr>
                      <m:t> →≥</m:t>
                    </m:r>
                  </m:oMath>
                </a14:m>
                <a:r>
                  <a:rPr lang="tr-TR" sz="2400" dirty="0">
                    <a:solidFill>
                      <a:schemeClr val="accent2">
                        <a:lumMod val="50000"/>
                      </a:schemeClr>
                    </a:solidFill>
                  </a:rPr>
                  <a:t>   olmalıdır.</a:t>
                </a:r>
              </a:p>
              <a:p>
                <a:pPr marL="0" indent="0">
                  <a:buNone/>
                </a:pPr>
                <a:endParaRPr lang="tr-TR" sz="2400" b="1" dirty="0">
                  <a:solidFill>
                    <a:schemeClr val="accent2">
                      <a:lumMod val="50000"/>
                    </a:schemeClr>
                  </a:solidFill>
                </a:endParaRPr>
              </a:p>
              <a:p>
                <a:pPr marL="0" indent="0">
                  <a:buNone/>
                </a:pPr>
                <a:endParaRPr lang="tr-TR" sz="2400" dirty="0">
                  <a:solidFill>
                    <a:schemeClr val="accent2">
                      <a:lumMod val="50000"/>
                    </a:schemeClr>
                  </a:solidFill>
                </a:endParaRPr>
              </a:p>
            </p:txBody>
          </p:sp>
        </mc:Choice>
        <mc:Fallback xmlns="">
          <p:sp>
            <p:nvSpPr>
              <p:cNvPr id="3" name="İçerik Yer Tutucusu 2">
                <a:extLst>
                  <a:ext uri="{FF2B5EF4-FFF2-40B4-BE49-F238E27FC236}">
                    <a16:creationId xmlns:a16="http://schemas.microsoft.com/office/drawing/2014/main" id="{4127B05B-C872-462A-851B-40181D4C4A2D}"/>
                  </a:ext>
                </a:extLst>
              </p:cNvPr>
              <p:cNvSpPr>
                <a:spLocks noGrp="1" noRot="1" noChangeAspect="1" noMove="1" noResize="1" noEditPoints="1" noAdjustHandles="1" noChangeArrowheads="1" noChangeShapeType="1" noTextEdit="1"/>
              </p:cNvSpPr>
              <p:nvPr>
                <p:ph idx="1"/>
              </p:nvPr>
            </p:nvSpPr>
            <p:spPr>
              <a:xfrm>
                <a:off x="581192" y="1879600"/>
                <a:ext cx="7393431" cy="3979200"/>
              </a:xfrm>
              <a:blipFill>
                <a:blip r:embed="rId2"/>
                <a:stretch>
                  <a:fillRect l="-1237" t="-306"/>
                </a:stretch>
              </a:blipFill>
            </p:spPr>
            <p:txBody>
              <a:bodyPr/>
              <a:lstStyle/>
              <a:p>
                <a:r>
                  <a:rPr lang="tr-TR">
                    <a:noFill/>
                  </a:rPr>
                  <a:t> </a:t>
                </a:r>
              </a:p>
            </p:txBody>
          </p:sp>
        </mc:Fallback>
      </mc:AlternateContent>
    </p:spTree>
    <p:extLst>
      <p:ext uri="{BB962C8B-B14F-4D97-AF65-F5344CB8AC3E}">
        <p14:creationId xmlns:p14="http://schemas.microsoft.com/office/powerpoint/2010/main" val="168970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8BFD74E3-6827-4823-A424-AD769D0E2886}"/>
                  </a:ext>
                </a:extLst>
              </p:cNvPr>
              <p:cNvSpPr>
                <a:spLocks noGrp="1"/>
              </p:cNvSpPr>
              <p:nvPr>
                <p:ph idx="1"/>
              </p:nvPr>
            </p:nvSpPr>
            <p:spPr>
              <a:xfrm>
                <a:off x="581193" y="738553"/>
                <a:ext cx="9521170" cy="6260123"/>
              </a:xfrm>
            </p:spPr>
            <p:txBody>
              <a:bodyPr>
                <a:normAutofit/>
              </a:bodyPr>
              <a:lstStyle/>
              <a:p>
                <a:pPr marL="0" indent="0">
                  <a:lnSpc>
                    <a:spcPct val="90000"/>
                  </a:lnSpc>
                  <a:buNone/>
                </a:pPr>
                <a:r>
                  <a:rPr lang="tr-TR" sz="2000" b="1" dirty="0">
                    <a:solidFill>
                      <a:schemeClr val="accent2"/>
                    </a:solidFill>
                  </a:rPr>
                  <a:t>2.  Adım:</a:t>
                </a:r>
              </a:p>
              <a:p>
                <a:pPr marL="0" indent="0">
                  <a:lnSpc>
                    <a:spcPct val="90000"/>
                  </a:lnSpc>
                  <a:buNone/>
                </a:pPr>
                <a:r>
                  <a:rPr lang="tr-TR" sz="2000" dirty="0" err="1">
                    <a:solidFill>
                      <a:schemeClr val="accent2">
                        <a:lumMod val="50000"/>
                      </a:schemeClr>
                    </a:solidFill>
                  </a:rPr>
                  <a:t>Primal</a:t>
                </a:r>
                <a:r>
                  <a:rPr lang="tr-TR" sz="2000" dirty="0">
                    <a:solidFill>
                      <a:schemeClr val="accent2">
                        <a:lumMod val="50000"/>
                      </a:schemeClr>
                    </a:solidFill>
                  </a:rPr>
                  <a:t> model, </a:t>
                </a:r>
                <a:r>
                  <a:rPr lang="tr-TR" sz="2000" dirty="0" err="1">
                    <a:solidFill>
                      <a:schemeClr val="accent2">
                        <a:lumMod val="50000"/>
                      </a:schemeClr>
                    </a:solidFill>
                  </a:rPr>
                  <a:t>dual</a:t>
                </a:r>
                <a:r>
                  <a:rPr lang="tr-TR" sz="2000" dirty="0">
                    <a:solidFill>
                      <a:schemeClr val="accent2">
                        <a:lumMod val="50000"/>
                      </a:schemeClr>
                    </a:solidFill>
                  </a:rPr>
                  <a:t> sorun haline dönüştürülür. </a:t>
                </a: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modeldeki </a:t>
                </a:r>
                <a:r>
                  <a:rPr lang="tr-TR" sz="2000" dirty="0" err="1">
                    <a:solidFill>
                      <a:schemeClr val="accent2">
                        <a:lumMod val="50000"/>
                      </a:schemeClr>
                    </a:solidFill>
                  </a:rPr>
                  <a:t>Max</a:t>
                </a:r>
                <a:r>
                  <a:rPr lang="tr-TR" sz="2000" dirty="0">
                    <a:solidFill>
                      <a:schemeClr val="accent2">
                        <a:lumMod val="50000"/>
                      </a:schemeClr>
                    </a:solidFill>
                  </a:rPr>
                  <a:t> Z= </a:t>
                </a:r>
                <a:r>
                  <a:rPr lang="tr-TR" sz="2000" dirty="0" err="1">
                    <a:solidFill>
                      <a:schemeClr val="accent2">
                        <a:lumMod val="50000"/>
                      </a:schemeClr>
                    </a:solidFill>
                  </a:rPr>
                  <a:t>Min</a:t>
                </a:r>
                <a:r>
                  <a:rPr lang="tr-TR" sz="2000" dirty="0">
                    <a:solidFill>
                      <a:schemeClr val="accent2">
                        <a:lumMod val="50000"/>
                      </a:schemeClr>
                    </a:solidFill>
                  </a:rPr>
                  <a:t> Q</a:t>
                </a: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modeldeki </a:t>
                </a:r>
                <a:r>
                  <a:rPr lang="tr-TR" sz="2000" dirty="0" err="1">
                    <a:solidFill>
                      <a:schemeClr val="accent2">
                        <a:lumMod val="50000"/>
                      </a:schemeClr>
                    </a:solidFill>
                  </a:rPr>
                  <a:t>Min</a:t>
                </a:r>
                <a:r>
                  <a:rPr lang="tr-TR" sz="2000" dirty="0">
                    <a:solidFill>
                      <a:schemeClr val="accent2">
                        <a:lumMod val="50000"/>
                      </a:schemeClr>
                    </a:solidFill>
                  </a:rPr>
                  <a:t> Z= </a:t>
                </a:r>
                <a:r>
                  <a:rPr lang="tr-TR" sz="2000" dirty="0" err="1">
                    <a:solidFill>
                      <a:schemeClr val="accent2">
                        <a:lumMod val="50000"/>
                      </a:schemeClr>
                    </a:solidFill>
                  </a:rPr>
                  <a:t>Max</a:t>
                </a:r>
                <a:r>
                  <a:rPr lang="tr-TR" sz="2000" dirty="0">
                    <a:solidFill>
                      <a:schemeClr val="accent2">
                        <a:lumMod val="50000"/>
                      </a:schemeClr>
                    </a:solidFill>
                  </a:rPr>
                  <a:t> Q</a:t>
                </a: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modelin karar değişkeni sayısı = Dual modelin kısıt sayısı</a:t>
                </a: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modelin kısıt sayısı = Dual modelin karar değişken sayısı</a:t>
                </a:r>
              </a:p>
              <a:p>
                <a:pPr>
                  <a:lnSpc>
                    <a:spcPct val="90000"/>
                  </a:lnSpc>
                  <a:buFont typeface="Wingdings" panose="05000000000000000000" pitchFamily="2" charset="2"/>
                  <a:buChar char="Ø"/>
                </a:pPr>
                <a:r>
                  <a:rPr lang="tr-TR" sz="2000" dirty="0">
                    <a:solidFill>
                      <a:schemeClr val="accent2">
                        <a:lumMod val="50000"/>
                      </a:schemeClr>
                    </a:solidFill>
                  </a:rPr>
                  <a:t>Amaç fonksiyonu katsayıları = Kısıtların sağ taraf katsayıları</a:t>
                </a:r>
              </a:p>
              <a:p>
                <a:pPr>
                  <a:lnSpc>
                    <a:spcPct val="90000"/>
                  </a:lnSpc>
                  <a:buFont typeface="Wingdings" panose="05000000000000000000" pitchFamily="2" charset="2"/>
                  <a:buChar char="Ø"/>
                </a:pPr>
                <a:r>
                  <a:rPr lang="tr-TR" sz="2000" dirty="0">
                    <a:solidFill>
                      <a:schemeClr val="accent2">
                        <a:lumMod val="50000"/>
                      </a:schemeClr>
                    </a:solidFill>
                  </a:rPr>
                  <a:t>Kısıtların sağ taraf katsayıları =Amaç fonksiyonu katsayıları </a:t>
                </a: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modelde karar değişkenleri ürünler (X1, X2,…) iken; </a:t>
                </a:r>
                <a:r>
                  <a:rPr lang="tr-TR" sz="2000" dirty="0" err="1">
                    <a:solidFill>
                      <a:schemeClr val="accent2">
                        <a:lumMod val="50000"/>
                      </a:schemeClr>
                    </a:solidFill>
                  </a:rPr>
                  <a:t>dual</a:t>
                </a:r>
                <a:r>
                  <a:rPr lang="tr-TR" sz="2000" dirty="0">
                    <a:solidFill>
                      <a:schemeClr val="accent2">
                        <a:lumMod val="50000"/>
                      </a:schemeClr>
                    </a:solidFill>
                  </a:rPr>
                  <a:t> modelde karar değişkenleri üretimde kullanılan girdiler (V1, V2,…).</a:t>
                </a:r>
              </a:p>
              <a:p>
                <a:pPr>
                  <a:lnSpc>
                    <a:spcPct val="90000"/>
                  </a:lnSpc>
                  <a:buFont typeface="Wingdings" panose="05000000000000000000" pitchFamily="2" charset="2"/>
                  <a:buChar char="Ø"/>
                </a:pPr>
                <a14:m>
                  <m:oMath xmlns:m="http://schemas.openxmlformats.org/officeDocument/2006/math">
                    <m:r>
                      <a:rPr lang="tr-TR" sz="2000" i="1">
                        <a:solidFill>
                          <a:schemeClr val="accent2">
                            <a:lumMod val="50000"/>
                          </a:schemeClr>
                        </a:solidFill>
                        <a:latin typeface="Cambria Math" panose="02040503050406030204" pitchFamily="18" charset="0"/>
                        <a:ea typeface="Cambria Math" panose="02040503050406030204" pitchFamily="18" charset="0"/>
                      </a:rPr>
                      <m:t>≤→≥</m:t>
                    </m:r>
                  </m:oMath>
                </a14:m>
                <a:endParaRPr lang="tr-TR" sz="2000" dirty="0">
                  <a:solidFill>
                    <a:schemeClr val="accent2">
                      <a:lumMod val="50000"/>
                    </a:schemeClr>
                  </a:solidFill>
                  <a:ea typeface="Cambria Math" panose="02040503050406030204" pitchFamily="18" charset="0"/>
                </a:endParaRPr>
              </a:p>
              <a:p>
                <a:pPr>
                  <a:lnSpc>
                    <a:spcPct val="90000"/>
                  </a:lnSpc>
                  <a:buFont typeface="Wingdings" panose="05000000000000000000" pitchFamily="2" charset="2"/>
                  <a:buChar char="Ø"/>
                </a:pPr>
                <a14:m>
                  <m:oMath xmlns:m="http://schemas.openxmlformats.org/officeDocument/2006/math">
                    <m:r>
                      <a:rPr lang="tr-TR" sz="2000" i="1">
                        <a:solidFill>
                          <a:schemeClr val="accent2">
                            <a:lumMod val="50000"/>
                          </a:schemeClr>
                        </a:solidFill>
                        <a:latin typeface="Cambria Math" panose="02040503050406030204" pitchFamily="18" charset="0"/>
                        <a:ea typeface="Cambria Math" panose="02040503050406030204" pitchFamily="18" charset="0"/>
                      </a:rPr>
                      <m:t>≥→≤</m:t>
                    </m:r>
                  </m:oMath>
                </a14:m>
                <a:endParaRPr lang="tr-TR" sz="2000" dirty="0">
                  <a:solidFill>
                    <a:schemeClr val="accent2">
                      <a:lumMod val="50000"/>
                    </a:schemeClr>
                  </a:solidFill>
                </a:endParaRPr>
              </a:p>
              <a:p>
                <a:pPr>
                  <a:lnSpc>
                    <a:spcPct val="90000"/>
                  </a:lnSpc>
                  <a:buFont typeface="Wingdings" panose="05000000000000000000" pitchFamily="2" charset="2"/>
                  <a:buChar char="Ø"/>
                </a:pPr>
                <a:r>
                  <a:rPr lang="tr-TR" sz="2000" dirty="0" err="1">
                    <a:solidFill>
                      <a:schemeClr val="accent2">
                        <a:lumMod val="50000"/>
                      </a:schemeClr>
                    </a:solidFill>
                  </a:rPr>
                  <a:t>Primal</a:t>
                </a:r>
                <a:r>
                  <a:rPr lang="tr-TR" sz="2000" dirty="0">
                    <a:solidFill>
                      <a:schemeClr val="accent2">
                        <a:lumMod val="50000"/>
                      </a:schemeClr>
                    </a:solidFill>
                  </a:rPr>
                  <a:t> problemin kısıtlayıcılarının sol tarafındaki satır katsayıları, </a:t>
                </a:r>
                <a:r>
                  <a:rPr lang="tr-TR" sz="2000" dirty="0" err="1">
                    <a:solidFill>
                      <a:schemeClr val="accent2">
                        <a:lumMod val="50000"/>
                      </a:schemeClr>
                    </a:solidFill>
                  </a:rPr>
                  <a:t>dual</a:t>
                </a:r>
                <a:r>
                  <a:rPr lang="tr-TR" sz="2000" dirty="0">
                    <a:solidFill>
                      <a:schemeClr val="accent2">
                        <a:lumMod val="50000"/>
                      </a:schemeClr>
                    </a:solidFill>
                  </a:rPr>
                  <a:t> problemin kısıtlayıcı sütun katsayıları olur.</a:t>
                </a:r>
              </a:p>
              <a:p>
                <a:pPr>
                  <a:lnSpc>
                    <a:spcPct val="90000"/>
                  </a:lnSpc>
                  <a:buFont typeface="Wingdings" panose="05000000000000000000" pitchFamily="2" charset="2"/>
                  <a:buChar char="Ø"/>
                </a:pPr>
                <a:r>
                  <a:rPr lang="tr-TR" sz="2000" dirty="0">
                    <a:solidFill>
                      <a:schemeClr val="accent2">
                        <a:lumMod val="50000"/>
                      </a:schemeClr>
                    </a:solidFill>
                  </a:rPr>
                  <a:t>Pozitiflik şartı her iki model için de geçerlidir.</a:t>
                </a:r>
              </a:p>
              <a:p>
                <a:pPr>
                  <a:lnSpc>
                    <a:spcPct val="90000"/>
                  </a:lnSpc>
                  <a:buFont typeface="Wingdings" panose="05000000000000000000" pitchFamily="2" charset="2"/>
                  <a:buChar char="Ø"/>
                </a:pPr>
                <a:endParaRPr lang="tr-TR" sz="1500" dirty="0">
                  <a:solidFill>
                    <a:schemeClr val="accent2">
                      <a:lumMod val="50000"/>
                    </a:schemeClr>
                  </a:solidFill>
                </a:endParaRPr>
              </a:p>
              <a:p>
                <a:pPr>
                  <a:lnSpc>
                    <a:spcPct val="90000"/>
                  </a:lnSpc>
                </a:pPr>
                <a:endParaRPr lang="tr-TR" sz="1500" dirty="0">
                  <a:solidFill>
                    <a:schemeClr val="accent2">
                      <a:lumMod val="50000"/>
                    </a:schemeClr>
                  </a:solidFill>
                </a:endParaRPr>
              </a:p>
            </p:txBody>
          </p:sp>
        </mc:Choice>
        <mc:Fallback xmlns="">
          <p:sp>
            <p:nvSpPr>
              <p:cNvPr id="3" name="İçerik Yer Tutucusu 2">
                <a:extLst>
                  <a:ext uri="{FF2B5EF4-FFF2-40B4-BE49-F238E27FC236}">
                    <a16:creationId xmlns:a16="http://schemas.microsoft.com/office/drawing/2014/main" id="{8BFD74E3-6827-4823-A424-AD769D0E2886}"/>
                  </a:ext>
                </a:extLst>
              </p:cNvPr>
              <p:cNvSpPr>
                <a:spLocks noGrp="1" noRot="1" noChangeAspect="1" noMove="1" noResize="1" noEditPoints="1" noAdjustHandles="1" noChangeArrowheads="1" noChangeShapeType="1" noTextEdit="1"/>
              </p:cNvSpPr>
              <p:nvPr>
                <p:ph idx="1"/>
              </p:nvPr>
            </p:nvSpPr>
            <p:spPr>
              <a:xfrm>
                <a:off x="581193" y="738553"/>
                <a:ext cx="9521170" cy="6260123"/>
              </a:xfrm>
              <a:blipFill>
                <a:blip r:embed="rId2"/>
                <a:stretch>
                  <a:fillRect l="-640" t="-3019"/>
                </a:stretch>
              </a:blipFill>
            </p:spPr>
            <p:txBody>
              <a:bodyPr/>
              <a:lstStyle/>
              <a:p>
                <a:r>
                  <a:rPr lang="tr-TR">
                    <a:noFill/>
                  </a:rPr>
                  <a:t> </a:t>
                </a:r>
              </a:p>
            </p:txBody>
          </p:sp>
        </mc:Fallback>
      </mc:AlternateContent>
    </p:spTree>
    <p:extLst>
      <p:ext uri="{BB962C8B-B14F-4D97-AF65-F5344CB8AC3E}">
        <p14:creationId xmlns:p14="http://schemas.microsoft.com/office/powerpoint/2010/main" val="3473348496"/>
      </p:ext>
    </p:extLst>
  </p:cSld>
  <p:clrMapOvr>
    <a:masterClrMapping/>
  </p:clrMapOvr>
</p:sld>
</file>

<file path=ppt/theme/theme1.xml><?xml version="1.0" encoding="utf-8"?>
<a:theme xmlns:a="http://schemas.openxmlformats.org/drawingml/2006/main" name="Kar Payı">
  <a:themeElements>
    <a:clrScheme name="Kar Payı">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Kar Pay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r Payı">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927B2236124E62419B54376F8DC5CED3" ma:contentTypeVersion="2" ma:contentTypeDescription="Yeni belge oluşturun." ma:contentTypeScope="" ma:versionID="93784362cf4016dbe62967ee80dcca73">
  <xsd:schema xmlns:xsd="http://www.w3.org/2001/XMLSchema" xmlns:xs="http://www.w3.org/2001/XMLSchema" xmlns:p="http://schemas.microsoft.com/office/2006/metadata/properties" xmlns:ns2="485ff850-bc4e-4841-9f44-21a908f84cb6" targetNamespace="http://schemas.microsoft.com/office/2006/metadata/properties" ma:root="true" ma:fieldsID="ea407d74258fe1c1c5804eea99ef841c" ns2:_="">
    <xsd:import namespace="485ff850-bc4e-4841-9f44-21a908f84cb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ff850-bc4e-4841-9f44-21a908f84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3B0A97-E0C4-4D3D-8E71-1022BBE79A02}"/>
</file>

<file path=customXml/itemProps2.xml><?xml version="1.0" encoding="utf-8"?>
<ds:datastoreItem xmlns:ds="http://schemas.openxmlformats.org/officeDocument/2006/customXml" ds:itemID="{C1BD1167-E60B-4654-94B4-3F479CB0B7B0}"/>
</file>

<file path=customXml/itemProps3.xml><?xml version="1.0" encoding="utf-8"?>
<ds:datastoreItem xmlns:ds="http://schemas.openxmlformats.org/officeDocument/2006/customXml" ds:itemID="{C58D07DD-08DA-479D-A11E-C3D3A923B416}"/>
</file>

<file path=docProps/app.xml><?xml version="1.0" encoding="utf-8"?>
<Properties xmlns="http://schemas.openxmlformats.org/officeDocument/2006/extended-properties" xmlns:vt="http://schemas.openxmlformats.org/officeDocument/2006/docPropsVTypes">
  <Template>Kar Payı</Template>
  <TotalTime>1118</TotalTime>
  <Words>1214</Words>
  <Application>Microsoft Office PowerPoint</Application>
  <PresentationFormat>Geniş ekran</PresentationFormat>
  <Paragraphs>117</Paragraphs>
  <Slides>31</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31</vt:i4>
      </vt:variant>
    </vt:vector>
  </HeadingPairs>
  <TitlesOfParts>
    <vt:vector size="37" baseType="lpstr">
      <vt:lpstr>Calibri</vt:lpstr>
      <vt:lpstr>Cambria Math</vt:lpstr>
      <vt:lpstr>Gill Sans MT</vt:lpstr>
      <vt:lpstr>Wingdings</vt:lpstr>
      <vt:lpstr>Wingdings 2</vt:lpstr>
      <vt:lpstr>Kar Payı</vt:lpstr>
      <vt:lpstr>DUALİTE(İKİLİK, İKİLEM)</vt:lpstr>
      <vt:lpstr>DUALİTE</vt:lpstr>
      <vt:lpstr>PowerPoint Sunusu</vt:lpstr>
      <vt:lpstr>PowerPoint Sunusu</vt:lpstr>
      <vt:lpstr>Primal sorunun formülasyonu</vt:lpstr>
      <vt:lpstr>dual sorunun formülasyonu</vt:lpstr>
      <vt:lpstr>PowerPoint Sunusu</vt:lpstr>
      <vt:lpstr>PowerPoint Sunusu</vt:lpstr>
      <vt:lpstr>PowerPoint Sunusu</vt:lpstr>
      <vt:lpstr>PowerPoint Sunusu</vt:lpstr>
      <vt:lpstr>Örnek 1</vt:lpstr>
      <vt:lpstr>Örnek 2</vt:lpstr>
      <vt:lpstr>Örnek 3</vt:lpstr>
      <vt:lpstr>Örnek 4</vt:lpstr>
      <vt:lpstr>Dualite  teoremleri</vt:lpstr>
      <vt:lpstr>Dualite  teoremleri</vt:lpstr>
      <vt:lpstr>ÖRNEK</vt:lpstr>
      <vt:lpstr>PowerPoint Sunusu</vt:lpstr>
      <vt:lpstr>PowerPoint Sunusu</vt:lpstr>
      <vt:lpstr>PowerPoint Sunusu</vt:lpstr>
      <vt:lpstr>PowerPoint Sunusu</vt:lpstr>
      <vt:lpstr>Çalışma sorusu</vt:lpstr>
      <vt:lpstr>DUALİTENİN EKONOMİK YORUMU</vt:lpstr>
      <vt:lpstr>PowerPoint Sunusu</vt:lpstr>
      <vt:lpstr>PowerPoint Sunusu</vt:lpstr>
      <vt:lpstr>ÖRNEK</vt:lpstr>
      <vt:lpstr>ÖRNEK</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DUALİTE</dc:title>
  <dc:creator>AYSUN BAŞ</dc:creator>
  <cp:lastModifiedBy>AYSUN BAŞ</cp:lastModifiedBy>
  <cp:revision>180</cp:revision>
  <dcterms:created xsi:type="dcterms:W3CDTF">2021-02-27T12:09:06Z</dcterms:created>
  <dcterms:modified xsi:type="dcterms:W3CDTF">2021-03-16T10:22:01Z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0x010100927B2236124E62419B54376F8DC5CED3</vt:lpwstr>
  </property>
</Properties>
</file>